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</p:sldMasterIdLst>
  <p:notesMasterIdLst>
    <p:notesMasterId r:id="rId23"/>
  </p:notesMasterIdLst>
  <p:sldIdLst>
    <p:sldId id="282" r:id="rId2"/>
    <p:sldId id="276" r:id="rId3"/>
    <p:sldId id="279" r:id="rId4"/>
    <p:sldId id="284" r:id="rId5"/>
    <p:sldId id="277" r:id="rId6"/>
    <p:sldId id="294" r:id="rId7"/>
    <p:sldId id="285" r:id="rId8"/>
    <p:sldId id="293" r:id="rId9"/>
    <p:sldId id="269" r:id="rId10"/>
    <p:sldId id="270" r:id="rId11"/>
    <p:sldId id="287" r:id="rId12"/>
    <p:sldId id="271" r:id="rId13"/>
    <p:sldId id="286" r:id="rId14"/>
    <p:sldId id="272" r:id="rId15"/>
    <p:sldId id="288" r:id="rId16"/>
    <p:sldId id="273" r:id="rId17"/>
    <p:sldId id="289" r:id="rId18"/>
    <p:sldId id="291" r:id="rId19"/>
    <p:sldId id="278" r:id="rId20"/>
    <p:sldId id="274" r:id="rId21"/>
    <p:sldId id="281" r:id="rId22"/>
  </p:sldIdLst>
  <p:sldSz cx="9144000" cy="5143500" type="screen16x9"/>
  <p:notesSz cx="6797675" cy="9926638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ókuthy Emese" initials="JE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2D3"/>
    <a:srgbClr val="004C67"/>
    <a:srgbClr val="E74550"/>
    <a:srgbClr val="ECB582"/>
    <a:srgbClr val="EBE8D3"/>
    <a:srgbClr val="00386E"/>
    <a:srgbClr val="111111"/>
    <a:srgbClr val="1B5C93"/>
    <a:srgbClr val="BAC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5"/>
    <p:restoredTop sz="87347"/>
  </p:normalViewPr>
  <p:slideViewPr>
    <p:cSldViewPr snapToGrid="0" snapToObjects="1" showGuides="1">
      <p:cViewPr varScale="1">
        <p:scale>
          <a:sx n="79" d="100"/>
          <a:sy n="79" d="100"/>
        </p:scale>
        <p:origin x="-948" y="-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FEE63-A9AC-6641-8511-BB7A131C9DD5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57E06-6D32-F440-8120-F9ADDEB2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53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58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82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57E06-6D32-F440-8120-F9ADDEB219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27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4D73D46-A9CD-9812-C0FC-739359C1E60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4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="" xmlns:a16="http://schemas.microsoft.com/office/drawing/2014/main" id="{B5416B6E-F4C0-9AA4-780A-5EA3AF2CC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2137" y="1182505"/>
            <a:ext cx="8203349" cy="2070991"/>
          </a:xfrm>
        </p:spPr>
        <p:txBody>
          <a:bodyPr anchor="b" anchorCtr="0"/>
          <a:lstStyle>
            <a:lvl1pPr algn="l">
              <a:defRPr sz="4400" b="0" i="0" spc="0" baseline="0">
                <a:solidFill>
                  <a:schemeClr val="bg1"/>
                </a:solidFill>
                <a:latin typeface="Constantia" panose="02030602050306030303" pitchFamily="18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EZ A CÍMSOR A PREZENTÁCIÓ CÍMSORÁNAK HELYE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="" xmlns:a16="http://schemas.microsoft.com/office/drawing/2014/main" id="{7C2B1A25-EFF9-C8EE-BE6D-C5E16428A6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6044" y="3462183"/>
            <a:ext cx="4968875" cy="793504"/>
          </a:xfrm>
        </p:spPr>
        <p:txBody>
          <a:bodyPr/>
          <a:lstStyle>
            <a:lvl1pPr marL="0" indent="0" algn="l">
              <a:buNone/>
              <a:defRPr sz="2000" b="0" i="0" cap="all" spc="1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err="1"/>
              <a:t>Előadó</a:t>
            </a:r>
            <a:r>
              <a:rPr lang="en-US" dirty="0"/>
              <a:t> </a:t>
            </a:r>
            <a:r>
              <a:rPr lang="en-US" dirty="0" err="1"/>
              <a:t>neve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01980613-3524-4FD7-26CE-64A82581C1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17806"/>
            <a:ext cx="3035628" cy="144172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B61263C4-0ADF-D9F6-2D16-C357AF2B59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1110" y="4476633"/>
            <a:ext cx="2222890" cy="66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7121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>
            <a:lvl1pPr algn="l">
              <a:defRPr baseline="0"/>
            </a:lvl1pPr>
          </a:lstStyle>
          <a:p>
            <a:r>
              <a:rPr lang="en-US" dirty="0" err="1"/>
              <a:t>Ez</a:t>
            </a:r>
            <a:r>
              <a:rPr lang="en-US" dirty="0"/>
              <a:t> a </a:t>
            </a:r>
            <a:r>
              <a:rPr lang="en-US" dirty="0" err="1"/>
              <a:t>címsor</a:t>
            </a:r>
            <a:r>
              <a:rPr lang="en-US" dirty="0"/>
              <a:t> a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címének</a:t>
            </a:r>
            <a:r>
              <a:rPr lang="en-US" dirty="0"/>
              <a:t> a </a:t>
            </a:r>
            <a:r>
              <a:rPr lang="en-US" dirty="0" err="1"/>
              <a:t>helye</a:t>
            </a:r>
            <a:r>
              <a:rPr lang="en-US" dirty="0"/>
              <a:t>, </a:t>
            </a:r>
            <a:r>
              <a:rPr lang="en-US" dirty="0" err="1"/>
              <a:t>kérjük</a:t>
            </a:r>
            <a:r>
              <a:rPr lang="en-US" dirty="0"/>
              <a:t>, ide </a:t>
            </a:r>
            <a:r>
              <a:rPr lang="en-US" dirty="0" err="1"/>
              <a:t>írja</a:t>
            </a:r>
            <a:r>
              <a:rPr lang="en-US" dirty="0"/>
              <a:t> a </a:t>
            </a:r>
            <a:r>
              <a:rPr lang="en-US" dirty="0" err="1"/>
              <a:t>címet</a:t>
            </a:r>
            <a:r>
              <a:rPr lang="en-US" dirty="0"/>
              <a:t>, </a:t>
            </a:r>
            <a:r>
              <a:rPr lang="en-US" dirty="0" err="1"/>
              <a:t>amely</a:t>
            </a:r>
            <a:r>
              <a:rPr lang="en-US" dirty="0"/>
              <a:t> </a:t>
            </a:r>
            <a:r>
              <a:rPr lang="en-US" dirty="0" err="1"/>
              <a:t>kétsoros</a:t>
            </a:r>
            <a:r>
              <a:rPr lang="en-US" dirty="0"/>
              <a:t> is </a:t>
            </a:r>
            <a:r>
              <a:rPr lang="en-US" dirty="0" err="1"/>
              <a:t>lehet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9116" y="1491925"/>
            <a:ext cx="8409598" cy="2988000"/>
          </a:xfrm>
        </p:spPr>
        <p:txBody>
          <a:bodyPr/>
          <a:lstStyle>
            <a:lvl1pPr marL="0" indent="0">
              <a:buNone/>
              <a:defRPr sz="18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baseline="0"/>
            </a:lvl5pPr>
          </a:lstStyle>
          <a:p>
            <a:pPr lvl="0"/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emlékezetes</a:t>
            </a:r>
            <a:r>
              <a:rPr lang="en-US" dirty="0"/>
              <a:t> </a:t>
            </a:r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fő</a:t>
            </a:r>
            <a:r>
              <a:rPr lang="en-US" dirty="0"/>
              <a:t> </a:t>
            </a:r>
            <a:r>
              <a:rPr lang="en-US" dirty="0" err="1"/>
              <a:t>jellemzője</a:t>
            </a:r>
            <a:r>
              <a:rPr lang="en-US" dirty="0"/>
              <a:t> a </a:t>
            </a:r>
            <a:r>
              <a:rPr lang="en-US" dirty="0" err="1"/>
              <a:t>viszonylag</a:t>
            </a:r>
            <a:r>
              <a:rPr lang="en-US" dirty="0"/>
              <a:t> </a:t>
            </a:r>
            <a:r>
              <a:rPr lang="en-US" dirty="0" err="1"/>
              <a:t>kevés</a:t>
            </a:r>
            <a:r>
              <a:rPr lang="en-US" dirty="0"/>
              <a:t>, de </a:t>
            </a:r>
            <a:r>
              <a:rPr lang="en-US" dirty="0" err="1"/>
              <a:t>informatív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viszonylag</a:t>
            </a:r>
            <a:r>
              <a:rPr lang="en-US" dirty="0"/>
              <a:t> </a:t>
            </a:r>
            <a:r>
              <a:rPr lang="en-US" dirty="0" err="1"/>
              <a:t>rövid</a:t>
            </a:r>
            <a:r>
              <a:rPr lang="en-US" dirty="0"/>
              <a:t>, </a:t>
            </a:r>
            <a:r>
              <a:rPr lang="en-US" dirty="0" err="1"/>
              <a:t>jól</a:t>
            </a:r>
            <a:r>
              <a:rPr lang="en-US" dirty="0"/>
              <a:t> </a:t>
            </a:r>
            <a:r>
              <a:rPr lang="en-US" dirty="0" err="1"/>
              <a:t>strukturált</a:t>
            </a:r>
            <a:r>
              <a:rPr lang="en-US" dirty="0"/>
              <a:t> </a:t>
            </a:r>
            <a:r>
              <a:rPr lang="en-US" dirty="0" err="1"/>
              <a:t>szöveg</a:t>
            </a:r>
            <a:r>
              <a:rPr lang="en-US" dirty="0"/>
              <a:t>. A </a:t>
            </a:r>
            <a:r>
              <a:rPr lang="en-US" dirty="0" err="1"/>
              <a:t>legkisebb</a:t>
            </a:r>
            <a:r>
              <a:rPr lang="en-US" dirty="0"/>
              <a:t>, </a:t>
            </a:r>
            <a:r>
              <a:rPr lang="en-US" dirty="0" err="1"/>
              <a:t>az</a:t>
            </a:r>
            <a:r>
              <a:rPr lang="en-US" dirty="0"/>
              <a:t> MTA </a:t>
            </a:r>
            <a:r>
              <a:rPr lang="en-US" dirty="0" err="1"/>
              <a:t>Székház</a:t>
            </a:r>
            <a:r>
              <a:rPr lang="en-US" dirty="0"/>
              <a:t> </a:t>
            </a:r>
            <a:r>
              <a:rPr lang="en-US" dirty="0" err="1"/>
              <a:t>Dísztermének</a:t>
            </a:r>
            <a:r>
              <a:rPr lang="en-US" dirty="0"/>
              <a:t> </a:t>
            </a:r>
            <a:r>
              <a:rPr lang="en-US" dirty="0" err="1"/>
              <a:t>utolsó</a:t>
            </a:r>
            <a:r>
              <a:rPr lang="en-US" dirty="0"/>
              <a:t> </a:t>
            </a:r>
            <a:r>
              <a:rPr lang="en-US" dirty="0" err="1"/>
              <a:t>sorából</a:t>
            </a:r>
            <a:r>
              <a:rPr lang="en-US" dirty="0"/>
              <a:t> is </a:t>
            </a:r>
            <a:r>
              <a:rPr lang="en-US" dirty="0" err="1"/>
              <a:t>még</a:t>
            </a:r>
            <a:r>
              <a:rPr lang="en-US" dirty="0"/>
              <a:t> </a:t>
            </a:r>
            <a:r>
              <a:rPr lang="en-US" dirty="0" err="1"/>
              <a:t>jól</a:t>
            </a:r>
            <a:r>
              <a:rPr lang="en-US" dirty="0"/>
              <a:t> </a:t>
            </a:r>
            <a:r>
              <a:rPr lang="en-US" dirty="0" err="1"/>
              <a:t>olvasható</a:t>
            </a:r>
            <a:r>
              <a:rPr lang="en-US" dirty="0"/>
              <a:t> </a:t>
            </a:r>
            <a:r>
              <a:rPr lang="en-US" dirty="0" err="1"/>
              <a:t>betűméret</a:t>
            </a:r>
            <a:r>
              <a:rPr lang="en-US" dirty="0"/>
              <a:t>: 18 </a:t>
            </a:r>
            <a:r>
              <a:rPr lang="en-US" dirty="0" err="1"/>
              <a:t>pont</a:t>
            </a:r>
            <a:r>
              <a:rPr lang="en-US" dirty="0"/>
              <a:t>. A </a:t>
            </a:r>
            <a:r>
              <a:rPr lang="en-US" dirty="0" err="1"/>
              <a:t>diára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ikonok</a:t>
            </a:r>
            <a:r>
              <a:rPr lang="en-US" dirty="0"/>
              <a:t> </a:t>
            </a:r>
            <a:r>
              <a:rPr lang="en-US" dirty="0" err="1"/>
              <a:t>segítségével</a:t>
            </a:r>
            <a:r>
              <a:rPr lang="en-US" dirty="0"/>
              <a:t> </a:t>
            </a:r>
            <a:r>
              <a:rPr lang="en-US" dirty="0" err="1"/>
              <a:t>beszúrhatók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szöveges</a:t>
            </a:r>
            <a:r>
              <a:rPr lang="en-US" dirty="0"/>
              <a:t> </a:t>
            </a:r>
            <a:r>
              <a:rPr lang="en-US" dirty="0" err="1"/>
              <a:t>tartalmak</a:t>
            </a:r>
            <a:r>
              <a:rPr lang="en-US" dirty="0"/>
              <a:t> is: </a:t>
            </a:r>
            <a:r>
              <a:rPr lang="en-US" dirty="0" err="1"/>
              <a:t>táblázatok</a:t>
            </a:r>
            <a:r>
              <a:rPr lang="en-US" dirty="0"/>
              <a:t>, </a:t>
            </a:r>
            <a:r>
              <a:rPr lang="en-US" dirty="0" err="1"/>
              <a:t>grafikonok</a:t>
            </a:r>
            <a:r>
              <a:rPr lang="en-US" dirty="0"/>
              <a:t>, </a:t>
            </a:r>
            <a:r>
              <a:rPr lang="en-US" dirty="0" err="1"/>
              <a:t>illusztrációk</a:t>
            </a:r>
            <a:r>
              <a:rPr lang="en-US" dirty="0"/>
              <a:t>, </a:t>
            </a:r>
            <a:r>
              <a:rPr lang="en-US" dirty="0" err="1"/>
              <a:t>videók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Felsorolás</a:t>
            </a:r>
            <a:r>
              <a:rPr lang="en-US" dirty="0"/>
              <a:t>, </a:t>
            </a:r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Felsorolás</a:t>
            </a:r>
            <a:r>
              <a:rPr lang="en-US" dirty="0"/>
              <a:t>, </a:t>
            </a:r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Felsorolás</a:t>
            </a:r>
            <a:r>
              <a:rPr lang="en-US" dirty="0"/>
              <a:t>, </a:t>
            </a:r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A10BBDB-36A0-D049-805E-0064D85B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4869656"/>
            <a:ext cx="39528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0D2D3"/>
                </a:solidFill>
              </a:defRPr>
            </a:lvl1pPr>
          </a:lstStyle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8014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1282304"/>
            <a:ext cx="8064499" cy="925187"/>
          </a:xfrm>
        </p:spPr>
        <p:txBody>
          <a:bodyPr anchor="b"/>
          <a:lstStyle>
            <a:lvl1pPr algn="ctr">
              <a:defRPr sz="3200" baseline="0">
                <a:solidFill>
                  <a:srgbClr val="004C67"/>
                </a:solidFill>
              </a:defRPr>
            </a:lvl1pPr>
          </a:lstStyle>
          <a:p>
            <a:r>
              <a:rPr lang="en-US" dirty="0"/>
              <a:t>A </a:t>
            </a:r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fejezetekkel</a:t>
            </a:r>
            <a:r>
              <a:rPr lang="en-US" dirty="0"/>
              <a:t> is </a:t>
            </a:r>
            <a:r>
              <a:rPr lang="en-US" dirty="0" err="1"/>
              <a:t>tagolható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4213" y="2571750"/>
            <a:ext cx="8064499" cy="1908175"/>
          </a:xfrm>
        </p:spPr>
        <p:txBody>
          <a:bodyPr/>
          <a:lstStyle>
            <a:lvl1pPr marL="0" indent="0" algn="ctr">
              <a:buNone/>
              <a:defRPr sz="1800" cap="all" spc="100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Kérjük</a:t>
            </a:r>
            <a:r>
              <a:rPr lang="en-US" dirty="0"/>
              <a:t>, a </a:t>
            </a:r>
            <a:r>
              <a:rPr lang="en-US" dirty="0" err="1"/>
              <a:t>fenti</a:t>
            </a:r>
            <a:r>
              <a:rPr lang="en-US" dirty="0"/>
              <a:t> </a:t>
            </a:r>
            <a:r>
              <a:rPr lang="en-US" dirty="0" err="1"/>
              <a:t>sorba</a:t>
            </a:r>
            <a:r>
              <a:rPr lang="en-US" dirty="0"/>
              <a:t> a </a:t>
            </a:r>
            <a:r>
              <a:rPr lang="en-US" dirty="0" err="1"/>
              <a:t>fejezet</a:t>
            </a:r>
            <a:r>
              <a:rPr lang="en-US" dirty="0"/>
              <a:t> </a:t>
            </a:r>
            <a:r>
              <a:rPr lang="en-US" dirty="0" err="1"/>
              <a:t>címét</a:t>
            </a:r>
            <a:r>
              <a:rPr lang="en-US" dirty="0"/>
              <a:t> </a:t>
            </a:r>
            <a:r>
              <a:rPr lang="en-US" dirty="0" err="1"/>
              <a:t>írja</a:t>
            </a:r>
            <a:r>
              <a:rPr lang="en-US" dirty="0"/>
              <a:t>,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alsó</a:t>
            </a:r>
            <a:r>
              <a:rPr lang="en-US" dirty="0"/>
              <a:t> </a:t>
            </a:r>
            <a:r>
              <a:rPr lang="en-US" dirty="0" err="1"/>
              <a:t>sorba</a:t>
            </a:r>
            <a:r>
              <a:rPr lang="en-US" dirty="0"/>
              <a:t> </a:t>
            </a:r>
            <a:r>
              <a:rPr lang="en-US" dirty="0" err="1"/>
              <a:t>pedig</a:t>
            </a:r>
            <a:r>
              <a:rPr lang="en-US" dirty="0"/>
              <a:t> </a:t>
            </a:r>
            <a:r>
              <a:rPr lang="en-US" dirty="0" err="1"/>
              <a:t>magyarázó</a:t>
            </a:r>
            <a:r>
              <a:rPr lang="en-US" dirty="0"/>
              <a:t> </a:t>
            </a:r>
            <a:r>
              <a:rPr lang="en-US" dirty="0" err="1"/>
              <a:t>jellegű</a:t>
            </a:r>
            <a:r>
              <a:rPr lang="en-US" dirty="0"/>
              <a:t> </a:t>
            </a:r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kerülhet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524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Ezen</a:t>
            </a:r>
            <a:r>
              <a:rPr lang="en-US" dirty="0"/>
              <a:t> a </a:t>
            </a:r>
            <a:r>
              <a:rPr lang="en-US" dirty="0" err="1"/>
              <a:t>dián</a:t>
            </a:r>
            <a:r>
              <a:rPr lang="en-US" dirty="0"/>
              <a:t> </a:t>
            </a:r>
            <a:r>
              <a:rPr lang="en-US" dirty="0" err="1"/>
              <a:t>két</a:t>
            </a:r>
            <a:r>
              <a:rPr lang="en-US" dirty="0"/>
              <a:t> </a:t>
            </a:r>
            <a:r>
              <a:rPr lang="en-US" dirty="0" err="1"/>
              <a:t>típusú</a:t>
            </a:r>
            <a:r>
              <a:rPr lang="en-US" dirty="0"/>
              <a:t> </a:t>
            </a:r>
            <a:r>
              <a:rPr lang="en-US" dirty="0" err="1"/>
              <a:t>tartalmat</a:t>
            </a:r>
            <a:r>
              <a:rPr lang="en-US" dirty="0"/>
              <a:t> </a:t>
            </a:r>
            <a:r>
              <a:rPr lang="en-US" dirty="0" err="1"/>
              <a:t>jeleníthetünk</a:t>
            </a:r>
            <a:r>
              <a:rPr lang="en-US" dirty="0"/>
              <a:t> meg </a:t>
            </a:r>
            <a:r>
              <a:rPr lang="en-US" dirty="0" err="1"/>
              <a:t>egymás</a:t>
            </a:r>
            <a:r>
              <a:rPr lang="en-US" dirty="0"/>
              <a:t> </a:t>
            </a:r>
            <a:r>
              <a:rPr lang="en-US" dirty="0" err="1"/>
              <a:t>mellett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303" y="1369219"/>
            <a:ext cx="4071213" cy="31107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7498" y="1369219"/>
            <a:ext cx="4071214" cy="3110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="" xmlns:a16="http://schemas.microsoft.com/office/drawing/2014/main" id="{034205C7-D0BD-CF4A-9943-812D31B32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869656"/>
            <a:ext cx="39528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0D2D3"/>
                </a:solidFill>
              </a:defRPr>
            </a:lvl1pPr>
          </a:lstStyle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085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Csak</a:t>
            </a:r>
            <a:r>
              <a:rPr lang="en-US" dirty="0"/>
              <a:t> </a:t>
            </a:r>
            <a:r>
              <a:rPr lang="en-US" dirty="0" err="1"/>
              <a:t>címsorral</a:t>
            </a:r>
            <a:r>
              <a:rPr lang="en-US" dirty="0"/>
              <a:t> </a:t>
            </a:r>
            <a:r>
              <a:rPr lang="en-US" dirty="0" err="1"/>
              <a:t>ellátott</a:t>
            </a:r>
            <a:r>
              <a:rPr lang="en-US" dirty="0"/>
              <a:t> </a:t>
            </a:r>
            <a:r>
              <a:rPr lang="en-US" dirty="0" err="1"/>
              <a:t>dia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="" xmlns:a16="http://schemas.microsoft.com/office/drawing/2014/main" id="{74CBDCF5-9C36-4444-83F1-69CB81FF2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869656"/>
            <a:ext cx="39528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0D2D3"/>
                </a:solidFill>
              </a:defRPr>
            </a:lvl1pPr>
          </a:lstStyle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11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779839" y="303214"/>
            <a:ext cx="4747082" cy="4134830"/>
          </a:xfrm>
        </p:spPr>
        <p:txBody>
          <a:bodyPr anchor="t"/>
          <a:lstStyle>
            <a:lvl1pPr marL="0" indent="0">
              <a:buNone/>
              <a:defRPr sz="2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err="1"/>
              <a:t>Kattintson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ikonra</a:t>
            </a:r>
            <a:r>
              <a:rPr lang="en-US" dirty="0"/>
              <a:t> a </a:t>
            </a:r>
            <a:r>
              <a:rPr lang="en-US" dirty="0" err="1"/>
              <a:t>kép</a:t>
            </a:r>
            <a:r>
              <a:rPr lang="en-US" dirty="0"/>
              <a:t> </a:t>
            </a:r>
            <a:r>
              <a:rPr lang="en-US" dirty="0" err="1"/>
              <a:t>hozzáadásáért</a:t>
            </a:r>
            <a:r>
              <a:rPr lang="en-US" dirty="0"/>
              <a:t>,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húzza</a:t>
            </a:r>
            <a:r>
              <a:rPr lang="en-US" dirty="0"/>
              <a:t> be </a:t>
            </a:r>
            <a:r>
              <a:rPr lang="en-US" dirty="0" err="1"/>
              <a:t>erre</a:t>
            </a:r>
            <a:r>
              <a:rPr lang="en-US" dirty="0"/>
              <a:t> a </a:t>
            </a:r>
            <a:r>
              <a:rPr lang="en-US" dirty="0" err="1"/>
              <a:t>felületre</a:t>
            </a:r>
            <a:r>
              <a:rPr lang="en-US" dirty="0"/>
              <a:t>!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3384550" cy="5143500"/>
          </a:xfrm>
          <a:prstGeom prst="rect">
            <a:avLst/>
          </a:prstGeom>
          <a:solidFill>
            <a:srgbClr val="004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03213"/>
            <a:ext cx="2880000" cy="4176712"/>
          </a:xfrm>
        </p:spPr>
        <p:txBody>
          <a:bodyPr anchor="ctr" anchorCtr="1"/>
          <a:lstStyle>
            <a:lvl1pPr>
              <a:defRPr sz="2000" b="0" i="1" baseline="0">
                <a:solidFill>
                  <a:schemeClr val="bg1"/>
                </a:solidFill>
                <a:latin typeface="Calibri" charset="0"/>
              </a:defRPr>
            </a:lvl1pPr>
          </a:lstStyle>
          <a:p>
            <a:r>
              <a:rPr lang="en-US" dirty="0" err="1"/>
              <a:t>Kiemelt</a:t>
            </a:r>
            <a:r>
              <a:rPr lang="en-US" dirty="0"/>
              <a:t> </a:t>
            </a:r>
            <a:r>
              <a:rPr lang="en-US" dirty="0" err="1"/>
              <a:t>illusztrációk</a:t>
            </a:r>
            <a:r>
              <a:rPr lang="en-US" dirty="0"/>
              <a:t> </a:t>
            </a:r>
            <a:r>
              <a:rPr lang="en-US" dirty="0" err="1"/>
              <a:t>megjelenítése</a:t>
            </a:r>
            <a:r>
              <a:rPr lang="en-US" dirty="0"/>
              <a:t> – </a:t>
            </a:r>
            <a:r>
              <a:rPr lang="en-US" dirty="0" err="1"/>
              <a:t>itt</a:t>
            </a:r>
            <a:r>
              <a:rPr lang="en-US" dirty="0"/>
              <a:t> </a:t>
            </a:r>
            <a:r>
              <a:rPr lang="en-US" dirty="0" err="1"/>
              <a:t>akár</a:t>
            </a:r>
            <a:r>
              <a:rPr lang="en-US" dirty="0"/>
              <a:t> a </a:t>
            </a:r>
            <a:r>
              <a:rPr lang="en-US" dirty="0" err="1"/>
              <a:t>képhez</a:t>
            </a:r>
            <a:r>
              <a:rPr lang="en-US" dirty="0"/>
              <a:t> </a:t>
            </a:r>
            <a:r>
              <a:rPr lang="en-US" dirty="0" err="1"/>
              <a:t>kapcsolódó</a:t>
            </a:r>
            <a:r>
              <a:rPr lang="en-US" dirty="0"/>
              <a:t> </a:t>
            </a:r>
            <a:r>
              <a:rPr lang="en-US" dirty="0" err="1"/>
              <a:t>idézet</a:t>
            </a:r>
            <a:r>
              <a:rPr lang="en-US" dirty="0"/>
              <a:t> is </a:t>
            </a:r>
            <a:r>
              <a:rPr lang="en-US" dirty="0" err="1"/>
              <a:t>szerepelhet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7747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132" userDrawn="1">
          <p15:clr>
            <a:srgbClr val="FBAE40"/>
          </p15:clr>
        </p15:guide>
        <p15:guide id="2" pos="238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yéni elrendezé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3289DDB-D449-E34F-B4D7-DF9B4B637F99}"/>
              </a:ext>
            </a:extLst>
          </p:cNvPr>
          <p:cNvSpPr/>
          <p:nvPr userDrawn="1"/>
        </p:nvSpPr>
        <p:spPr>
          <a:xfrm>
            <a:off x="0" y="-4941"/>
            <a:ext cx="9144000" cy="5153382"/>
          </a:xfrm>
          <a:prstGeom prst="rect">
            <a:avLst/>
          </a:prstGeom>
          <a:gradFill flip="none" rotWithShape="1">
            <a:gsLst>
              <a:gs pos="20000">
                <a:srgbClr val="D0D2D3"/>
              </a:gs>
              <a:gs pos="100000">
                <a:srgbClr val="ECB58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813057" y="2494053"/>
            <a:ext cx="796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i="0" cap="none" spc="100" baseline="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mta.hu</a:t>
            </a:r>
            <a:endParaRPr lang="en-US" sz="1400" b="0" i="0" cap="none" spc="100" baseline="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861434" y="1295230"/>
            <a:ext cx="4699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3600" b="0" i="0" u="none" strike="noStrike" kern="1200" cap="all" spc="1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luna" pitchFamily="2" charset="77"/>
                <a:ea typeface="+mn-ea"/>
                <a:cs typeface="+mn-cs"/>
              </a:rPr>
              <a:t>Köszönöm</a:t>
            </a:r>
            <a:r>
              <a:rPr kumimoji="0" lang="en-US" sz="3600" b="0" i="0" u="none" strike="noStrike" kern="1200" cap="all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luna" pitchFamily="2" charset="77"/>
                <a:ea typeface="+mn-ea"/>
                <a:cs typeface="+mn-cs"/>
              </a:rPr>
              <a:t> </a:t>
            </a:r>
          </a:p>
          <a:p>
            <a:pPr algn="ctr"/>
            <a:r>
              <a:rPr kumimoji="0" lang="en-US" sz="3600" b="0" i="0" u="none" strike="noStrike" kern="1200" cap="all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luna" pitchFamily="2" charset="77"/>
                <a:ea typeface="+mn-ea"/>
                <a:cs typeface="+mn-cs"/>
              </a:rPr>
              <a:t>a </a:t>
            </a:r>
            <a:r>
              <a:rPr kumimoji="0" lang="en-US" sz="3600" b="0" i="0" u="none" strike="noStrike" kern="1200" cap="all" spc="1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luna" pitchFamily="2" charset="77"/>
                <a:ea typeface="+mn-ea"/>
                <a:cs typeface="+mn-cs"/>
              </a:rPr>
              <a:t>figyelmet</a:t>
            </a:r>
            <a:r>
              <a:rPr kumimoji="0" lang="en-US" sz="3600" b="0" i="0" u="none" strike="noStrike" kern="1200" cap="all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luna" pitchFamily="2" charset="77"/>
                <a:ea typeface="+mn-ea"/>
                <a:cs typeface="+mn-cs"/>
              </a:rPr>
              <a:t>!</a:t>
            </a:r>
            <a:endParaRPr lang="en-US" sz="3600" b="0" i="0" cap="all" spc="100" baseline="0" dirty="0">
              <a:solidFill>
                <a:schemeClr val="tx1"/>
              </a:solidFill>
              <a:latin typeface="Calluna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9670C8D-BEE6-5F4D-A86C-1D99714F81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206" y="763796"/>
            <a:ext cx="2116832" cy="3801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F0CB0C-16B7-AC4A-A5CC-84DD18A24F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4200" y="1920277"/>
            <a:ext cx="1381233" cy="184515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4EAE7318-CA45-74F2-877C-B037FC2796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7324" y="3266488"/>
            <a:ext cx="2889705" cy="70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89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396E8F6-4AB1-4DAD-82F4-A207121969A8}" type="datetimeFigureOut">
              <a:rPr lang="hu-HU" smtClean="0"/>
              <a:t>2024. 02. 28.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lIns="68580" tIns="34290" rIns="68580" bIns="34290"/>
          <a:lstStyle/>
          <a:p>
            <a:fld id="{0263925E-E0EA-47A4-BCFD-C7CEA844BCE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4886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9115" y="303213"/>
            <a:ext cx="8409598" cy="8568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115" y="1267818"/>
            <a:ext cx="8409599" cy="32121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="" xmlns:a16="http://schemas.microsoft.com/office/drawing/2014/main" id="{89F95DB5-04D6-0746-BAC7-23B6FECB4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9656"/>
            <a:ext cx="39528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0D2D3"/>
                </a:solidFill>
              </a:defRPr>
            </a:lvl1pPr>
          </a:lstStyle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0F3D016-EDCD-B969-308B-499D822060B7}"/>
              </a:ext>
            </a:extLst>
          </p:cNvPr>
          <p:cNvSpPr/>
          <p:nvPr userDrawn="1"/>
        </p:nvSpPr>
        <p:spPr>
          <a:xfrm>
            <a:off x="8549196" y="4722092"/>
            <a:ext cx="594803" cy="421408"/>
          </a:xfrm>
          <a:prstGeom prst="rect">
            <a:avLst/>
          </a:prstGeom>
          <a:solidFill>
            <a:srgbClr val="E745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912F6B84-0E56-3112-DD11-2C46B2D8FE2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24482" y="4814654"/>
            <a:ext cx="444229" cy="24679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0B53DAD0-DF6C-B2D9-D173-3EF752726C3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269970" y="4650161"/>
            <a:ext cx="1241584" cy="58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3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5" r:id="rId7"/>
    <p:sldLayoutId id="2147483686" r:id="rId8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200" b="0" kern="1200" baseline="0">
          <a:solidFill>
            <a:srgbClr val="004C67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42900" indent="-342900" algn="l" defTabSz="685800" rtl="0" eaLnBrk="1" latinLnBrk="0" hangingPunct="1">
        <a:lnSpc>
          <a:spcPct val="100000"/>
        </a:lnSpc>
        <a:spcBef>
          <a:spcPts val="750"/>
        </a:spcBef>
        <a:buClr>
          <a:srgbClr val="1B5C93"/>
        </a:buClr>
        <a:buSzPct val="90000"/>
        <a:buFont typeface="Arial" panose="020B0604020202020204" pitchFamily="34" charset="0"/>
        <a:buChar char="•"/>
        <a:defRPr sz="2300" kern="1200" baseline="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342900" algn="l" defTabSz="685800" rtl="0" eaLnBrk="1" latinLnBrk="0" hangingPunct="1">
        <a:lnSpc>
          <a:spcPct val="90000"/>
        </a:lnSpc>
        <a:spcBef>
          <a:spcPts val="375"/>
        </a:spcBef>
        <a:buClr>
          <a:srgbClr val="1B5C93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971550" indent="-285750" algn="l" defTabSz="685800" rtl="0" eaLnBrk="1" latinLnBrk="0" hangingPunct="1">
        <a:lnSpc>
          <a:spcPct val="90000"/>
        </a:lnSpc>
        <a:spcBef>
          <a:spcPts val="375"/>
        </a:spcBef>
        <a:buClr>
          <a:srgbClr val="1B5C9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314450" indent="-285750" algn="l" defTabSz="685800" rtl="0" eaLnBrk="1" latinLnBrk="0" hangingPunct="1">
        <a:lnSpc>
          <a:spcPct val="90000"/>
        </a:lnSpc>
        <a:spcBef>
          <a:spcPts val="375"/>
        </a:spcBef>
        <a:buClr>
          <a:srgbClr val="7B9DC7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1657350" indent="-285750" algn="l" defTabSz="685800" rtl="0" eaLnBrk="1" latinLnBrk="0" hangingPunct="1">
        <a:lnSpc>
          <a:spcPct val="90000"/>
        </a:lnSpc>
        <a:spcBef>
          <a:spcPts val="375"/>
        </a:spcBef>
        <a:buClr>
          <a:srgbClr val="7B9DC7"/>
        </a:buClr>
        <a:buFont typeface="Arial" panose="020B0604020202020204" pitchFamily="34" charset="0"/>
        <a:buChar char="•"/>
        <a:defRPr sz="145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2857" userDrawn="1">
          <p15:clr>
            <a:srgbClr val="F26B43"/>
          </p15:clr>
        </p15:guide>
        <p15:guide id="4" orient="horz" pos="191" userDrawn="1">
          <p15:clr>
            <a:srgbClr val="F26B43"/>
          </p15:clr>
        </p15:guide>
        <p15:guide id="5" pos="5511" userDrawn="1">
          <p15:clr>
            <a:srgbClr val="F26B43"/>
          </p15:clr>
        </p15:guide>
        <p15:guide id="6" orient="horz" pos="3026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orient="horz" pos="282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f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75126" y="814907"/>
            <a:ext cx="6858000" cy="1186126"/>
          </a:xfrm>
        </p:spPr>
        <p:txBody>
          <a:bodyPr>
            <a:normAutofit/>
          </a:bodyPr>
          <a:lstStyle/>
          <a:p>
            <a:r>
              <a:rPr lang="hu-HU" sz="3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Ábrándos szép napok… – </a:t>
            </a:r>
            <a:r>
              <a:rPr lang="hu-HU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őszintén a globális fenntarthatóságról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75126" y="2882761"/>
            <a:ext cx="6858000" cy="1752906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0070C0"/>
                </a:solidFill>
              </a:rPr>
              <a:t>Gelencsér András</a:t>
            </a:r>
          </a:p>
          <a:p>
            <a:r>
              <a:rPr lang="hu-HU" sz="2400" dirty="0">
                <a:solidFill>
                  <a:srgbClr val="0070C0"/>
                </a:solidFill>
              </a:rPr>
              <a:t>levegőkémikus, akadémikus, egyetemi tanár</a:t>
            </a:r>
          </a:p>
          <a:p>
            <a:r>
              <a:rPr lang="hu-HU" sz="2400" dirty="0">
                <a:solidFill>
                  <a:srgbClr val="0070C0"/>
                </a:solidFill>
              </a:rPr>
              <a:t>Pannon Egyetem</a:t>
            </a:r>
          </a:p>
          <a:p>
            <a:endParaRPr lang="hu-HU" dirty="0">
              <a:solidFill>
                <a:srgbClr val="0070C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36442" cy="97840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63" y="4415088"/>
            <a:ext cx="688408" cy="679269"/>
          </a:xfrm>
          <a:prstGeom prst="rect">
            <a:avLst/>
          </a:prstGeom>
        </p:spPr>
      </p:pic>
      <p:cxnSp>
        <p:nvCxnSpPr>
          <p:cNvPr id="10" name="Egyenes összekötő 9"/>
          <p:cNvCxnSpPr/>
          <p:nvPr/>
        </p:nvCxnSpPr>
        <p:spPr>
          <a:xfrm>
            <a:off x="0" y="4274819"/>
            <a:ext cx="9144000" cy="0"/>
          </a:xfrm>
          <a:prstGeom prst="line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38" y="4392407"/>
            <a:ext cx="558304" cy="70195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7234989" y="4572000"/>
            <a:ext cx="1909011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270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90" y="158208"/>
            <a:ext cx="1707624" cy="227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447919" y="962747"/>
            <a:ext cx="4555223" cy="1259319"/>
          </a:xfrm>
          <a:prstGeom prst="rect">
            <a:avLst/>
          </a:prstGeom>
          <a:noFill/>
          <a:ln w="34925">
            <a:solidFill>
              <a:schemeClr val="accent6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spcBef>
                <a:spcPts val="1350"/>
              </a:spcBef>
              <a:buFont typeface="Wingdings" panose="05000000000000000000" pitchFamily="2" charset="2"/>
              <a:buChar char="Ø"/>
            </a:pPr>
            <a:r>
              <a:rPr lang="hu-HU" sz="1800" dirty="0"/>
              <a:t>2022-ben fosszilis CO</a:t>
            </a:r>
            <a:r>
              <a:rPr lang="hu-HU" sz="1800" baseline="-25000" dirty="0"/>
              <a:t>2</a:t>
            </a:r>
            <a:r>
              <a:rPr lang="hu-HU" sz="1800" dirty="0"/>
              <a:t> kibocsátás +0,9 %</a:t>
            </a:r>
          </a:p>
          <a:p>
            <a:pPr marL="214313" indent="-214313">
              <a:spcBef>
                <a:spcPts val="1350"/>
              </a:spcBef>
              <a:buFont typeface="Wingdings" panose="05000000000000000000" pitchFamily="2" charset="2"/>
              <a:buChar char="Ø"/>
            </a:pPr>
            <a:r>
              <a:rPr lang="hu-HU" sz="1800" dirty="0"/>
              <a:t>OECD országok ↓  non-OECD országok↑↑</a:t>
            </a:r>
          </a:p>
          <a:p>
            <a:pPr marL="214313" indent="-214313">
              <a:spcBef>
                <a:spcPts val="1350"/>
              </a:spcBef>
              <a:buFont typeface="Wingdings" panose="05000000000000000000" pitchFamily="2" charset="2"/>
              <a:buChar char="Ø"/>
            </a:pPr>
            <a:r>
              <a:rPr lang="hu-HU" sz="1800" dirty="0"/>
              <a:t>Fosszilis energia részaránya ~82 %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248717" y="2596717"/>
            <a:ext cx="8778240" cy="209031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spcBef>
                <a:spcPts val="1350"/>
              </a:spcBef>
              <a:buFont typeface="Wingdings" panose="05000000000000000000" pitchFamily="2" charset="2"/>
              <a:buChar char="Ø"/>
            </a:pPr>
            <a:r>
              <a:rPr lang="hu-HU" sz="1800" dirty="0"/>
              <a:t>Globális energiaigény 97 %-a: gazdaság működtetése </a:t>
            </a:r>
            <a:r>
              <a:rPr lang="hu-HU" sz="1800" u="sng" dirty="0"/>
              <a:t>meglevő</a:t>
            </a:r>
            <a:r>
              <a:rPr lang="hu-HU" sz="1800" dirty="0"/>
              <a:t> energiainfrastruktúrákkal</a:t>
            </a:r>
          </a:p>
          <a:p>
            <a:pPr marL="214313" indent="-214313">
              <a:spcBef>
                <a:spcPts val="1350"/>
              </a:spcBef>
              <a:buFont typeface="Wingdings" panose="05000000000000000000" pitchFamily="2" charset="2"/>
              <a:buChar char="Ø"/>
            </a:pPr>
            <a:r>
              <a:rPr lang="hu-HU" sz="1800" dirty="0"/>
              <a:t>„Megújulók” gyártása </a:t>
            </a:r>
            <a:r>
              <a:rPr lang="hu-HU" sz="1800" u="sng" dirty="0"/>
              <a:t>meglevő</a:t>
            </a:r>
            <a:r>
              <a:rPr lang="hu-HU" sz="1800" dirty="0"/>
              <a:t> energiainfrastruktúrákkal</a:t>
            </a:r>
          </a:p>
          <a:p>
            <a:pPr marL="214313" indent="-214313">
              <a:spcBef>
                <a:spcPts val="1350"/>
              </a:spcBef>
              <a:buFont typeface="Wingdings" panose="05000000000000000000" pitchFamily="2" charset="2"/>
              <a:buChar char="Ø"/>
            </a:pPr>
            <a:r>
              <a:rPr lang="hu-HU" sz="1800" dirty="0"/>
              <a:t>Globális energiafelhasználás ~50 %-a: </a:t>
            </a:r>
            <a:r>
              <a:rPr lang="hu-HU" sz="1800" b="1" dirty="0"/>
              <a:t>egyáltalán nincs érdemi </a:t>
            </a:r>
            <a:r>
              <a:rPr lang="hu-HU" sz="1800" b="1" dirty="0" err="1"/>
              <a:t>karbonmentes</a:t>
            </a:r>
            <a:r>
              <a:rPr lang="hu-HU" sz="1800" b="1" dirty="0"/>
              <a:t> alternatíva</a:t>
            </a:r>
            <a:r>
              <a:rPr lang="hu-HU" sz="1800" dirty="0"/>
              <a:t> (acél-, cement-, üveg-, műtrágyagyártás, bányászat, ércfeldolgozás, </a:t>
            </a:r>
          </a:p>
          <a:p>
            <a:pPr algn="r"/>
            <a:r>
              <a:rPr lang="hu-HU" sz="1800" dirty="0"/>
              <a:t>hajózás, teherszállítás, harcászat, repülés, stb.)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846826" y="150313"/>
            <a:ext cx="7180131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Valóság </a:t>
            </a:r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hu-HU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: Ez így nem fog menni…</a:t>
            </a:r>
            <a:endParaRPr lang="hu-HU" sz="27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7395411" y="4687033"/>
            <a:ext cx="1820778" cy="456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395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7" y="747822"/>
            <a:ext cx="3104518" cy="159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272" y="2629937"/>
            <a:ext cx="5011781" cy="2009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272" y="772759"/>
            <a:ext cx="5011781" cy="16415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6" y="2629936"/>
            <a:ext cx="3125969" cy="2009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ím 2">
            <a:extLst>
              <a:ext uri="{FF2B5EF4-FFF2-40B4-BE49-F238E27FC236}">
                <a16:creationId xmlns="" xmlns:a16="http://schemas.microsoft.com/office/drawing/2014/main" id="{038A69C6-4129-4EBD-BD54-06AD0ABA0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469" y="-204516"/>
            <a:ext cx="7886255" cy="1071505"/>
          </a:xfrm>
        </p:spPr>
        <p:txBody>
          <a:bodyPr>
            <a:normAutofit/>
          </a:bodyPr>
          <a:lstStyle/>
          <a:p>
            <a:pPr algn="r"/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Illúzió #3:</a:t>
            </a:r>
            <a:r>
              <a:rPr lang="hu-HU" sz="2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Küszöbön az akkumulátorforradalom</a:t>
            </a:r>
            <a:endParaRPr lang="hu-HU" sz="2700" b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7234989" y="4716378"/>
            <a:ext cx="1909011" cy="427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146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5303940" y="1830896"/>
            <a:ext cx="1585519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sp>
        <p:nvSpPr>
          <p:cNvPr id="9" name="Cím 2"/>
          <p:cNvSpPr>
            <a:spLocks noGrp="1"/>
          </p:cNvSpPr>
          <p:nvPr>
            <p:ph type="title"/>
          </p:nvPr>
        </p:nvSpPr>
        <p:spPr>
          <a:xfrm>
            <a:off x="937469" y="-204516"/>
            <a:ext cx="7886255" cy="1071505"/>
          </a:xfrm>
        </p:spPr>
        <p:txBody>
          <a:bodyPr>
            <a:normAutofit/>
          </a:bodyPr>
          <a:lstStyle/>
          <a:p>
            <a:pPr algn="r"/>
            <a:r>
              <a:rPr lang="hu-HU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Valóság </a:t>
            </a:r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#3:</a:t>
            </a:r>
            <a:r>
              <a:rPr lang="hu-HU" sz="2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Hol itt a forradalom?</a:t>
            </a:r>
            <a:endParaRPr lang="hu-HU" sz="2700" b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1" y="2107734"/>
            <a:ext cx="3438071" cy="205700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91" y="566257"/>
            <a:ext cx="5623927" cy="402357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800600" y="3868867"/>
            <a:ext cx="3370478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hu-HU" dirty="0"/>
              <a:t>Fajlagos energiasűrűség (</a:t>
            </a:r>
            <a:r>
              <a:rPr lang="hu-HU" dirty="0" err="1"/>
              <a:t>Wh</a:t>
            </a:r>
            <a:r>
              <a:rPr lang="hu-HU" dirty="0"/>
              <a:t>/kg)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569772" y="3758830"/>
            <a:ext cx="2729383" cy="48474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dirty="0"/>
              <a:t>Fajlagos energiasűrűség (</a:t>
            </a:r>
            <a:r>
              <a:rPr lang="hu-HU" dirty="0" err="1"/>
              <a:t>Wh</a:t>
            </a:r>
            <a:r>
              <a:rPr lang="hu-HU" dirty="0"/>
              <a:t>/kg)</a:t>
            </a:r>
          </a:p>
          <a:p>
            <a:pPr algn="ctr"/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 rot="-5400000">
            <a:off x="-1033053" y="2651491"/>
            <a:ext cx="292865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dirty="0"/>
              <a:t>Fajlagos energiasűrűség (</a:t>
            </a:r>
            <a:r>
              <a:rPr lang="hu-HU" dirty="0" err="1"/>
              <a:t>Wh</a:t>
            </a:r>
            <a:r>
              <a:rPr lang="hu-HU" dirty="0"/>
              <a:t>/liter)</a:t>
            </a:r>
          </a:p>
        </p:txBody>
      </p:sp>
      <p:sp>
        <p:nvSpPr>
          <p:cNvPr id="12" name="Szövegdoboz 11"/>
          <p:cNvSpPr txBox="1"/>
          <p:nvPr/>
        </p:nvSpPr>
        <p:spPr>
          <a:xfrm rot="-5400000">
            <a:off x="2059128" y="2162168"/>
            <a:ext cx="292865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dirty="0"/>
              <a:t>Fajlagos energiasűrűség (</a:t>
            </a:r>
            <a:r>
              <a:rPr lang="hu-HU" dirty="0" err="1"/>
              <a:t>Wh</a:t>
            </a:r>
            <a:r>
              <a:rPr lang="hu-HU" dirty="0"/>
              <a:t>/liter)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4707874" y="2789989"/>
            <a:ext cx="2928650" cy="3462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hu-H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Akkumulátorok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4871924" y="1236092"/>
            <a:ext cx="1980740" cy="3462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hu-H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Benzin / gázolaj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5012443" y="1635645"/>
            <a:ext cx="1840221" cy="3462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hu-HU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145254" y="4243578"/>
            <a:ext cx="5574599" cy="3462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hu-HU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3775477" y="663219"/>
            <a:ext cx="3227234" cy="3462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hu-HU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Szövegdoboz 20"/>
          <p:cNvSpPr txBox="1"/>
          <p:nvPr/>
        </p:nvSpPr>
        <p:spPr>
          <a:xfrm rot="-5400000">
            <a:off x="-1272384" y="2735042"/>
            <a:ext cx="292865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330440" y="4342052"/>
            <a:ext cx="871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350"/>
              </a:spcBef>
            </a:pPr>
            <a:r>
              <a:rPr lang="hu-HU" sz="1800" dirty="0"/>
              <a:t>A világ jelenlegi teljes energiatároló kapacitása </a:t>
            </a:r>
            <a:r>
              <a:rPr lang="hu-HU" sz="1800" b="1" dirty="0"/>
              <a:t>17 percnyi </a:t>
            </a:r>
            <a:r>
              <a:rPr lang="hu-HU" sz="1800" dirty="0"/>
              <a:t>működést fedez</a:t>
            </a:r>
          </a:p>
        </p:txBody>
      </p:sp>
      <p:sp>
        <p:nvSpPr>
          <p:cNvPr id="19" name="Téglalap 18"/>
          <p:cNvSpPr/>
          <p:nvPr/>
        </p:nvSpPr>
        <p:spPr>
          <a:xfrm>
            <a:off x="7234989" y="4711384"/>
            <a:ext cx="1909011" cy="43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7202904" y="4742286"/>
            <a:ext cx="1941095" cy="401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övegdoboz 21"/>
          <p:cNvSpPr txBox="1"/>
          <p:nvPr/>
        </p:nvSpPr>
        <p:spPr>
          <a:xfrm>
            <a:off x="55651" y="364436"/>
            <a:ext cx="3329302" cy="80278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Bef>
                <a:spcPts val="1350"/>
              </a:spcBef>
            </a:pPr>
            <a:r>
              <a:rPr lang="hu-HU" sz="1800" dirty="0" smtClean="0"/>
              <a:t>Savas ólomakkumulátor (1859)</a:t>
            </a:r>
          </a:p>
          <a:p>
            <a:pPr>
              <a:spcBef>
                <a:spcPts val="1350"/>
              </a:spcBef>
            </a:pPr>
            <a:r>
              <a:rPr lang="hu-HU" sz="1800" dirty="0" smtClean="0"/>
              <a:t>Energiasűrűsége: 40 </a:t>
            </a:r>
            <a:r>
              <a:rPr lang="hu-HU" sz="1800" dirty="0" err="1" smtClean="0"/>
              <a:t>Wh</a:t>
            </a:r>
            <a:r>
              <a:rPr lang="hu-HU" sz="1800" dirty="0" smtClean="0"/>
              <a:t>/kg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107729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256" y="644611"/>
            <a:ext cx="3794695" cy="17881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6845"/>
            <a:ext cx="3499603" cy="28837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9" y="3087880"/>
            <a:ext cx="3926968" cy="1824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382" y="2571750"/>
            <a:ext cx="2850769" cy="21380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ím 2">
            <a:extLst>
              <a:ext uri="{FF2B5EF4-FFF2-40B4-BE49-F238E27FC236}">
                <a16:creationId xmlns="" xmlns:a16="http://schemas.microsoft.com/office/drawing/2014/main" id="{F9FB5F52-5250-4F23-BBE0-8A4833E30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469" y="-204516"/>
            <a:ext cx="7886255" cy="1071505"/>
          </a:xfrm>
        </p:spPr>
        <p:txBody>
          <a:bodyPr>
            <a:normAutofit/>
          </a:bodyPr>
          <a:lstStyle/>
          <a:p>
            <a:pPr algn="r"/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Illúzió </a:t>
            </a:r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#4:</a:t>
            </a:r>
            <a:r>
              <a:rPr lang="hu-HU" sz="2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7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Zöld hidrogén</a:t>
            </a:r>
            <a:endParaRPr lang="hu-HU" sz="2700" b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7900737" y="4572000"/>
            <a:ext cx="1243263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7900737" y="4502818"/>
            <a:ext cx="1154677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7134372" y="4788568"/>
            <a:ext cx="982579" cy="354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328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1157236" y="-103848"/>
            <a:ext cx="7886700" cy="994172"/>
          </a:xfrm>
        </p:spPr>
        <p:txBody>
          <a:bodyPr>
            <a:normAutofit/>
          </a:bodyPr>
          <a:lstStyle/>
          <a:p>
            <a:pPr algn="r"/>
            <a:r>
              <a:rPr lang="hu-HU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Valóság </a:t>
            </a:r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#4: </a:t>
            </a:r>
            <a:r>
              <a:rPr lang="hu-HU" sz="2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Pocsék hatásfokú energiatároló</a:t>
            </a:r>
            <a:endParaRPr lang="hu-HU" sz="2700" b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303940" y="1830896"/>
            <a:ext cx="1585519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02" y="978408"/>
            <a:ext cx="2067695" cy="15152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875" y="853762"/>
            <a:ext cx="1571625" cy="17645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Szövegdoboz 10"/>
          <p:cNvSpPr txBox="1"/>
          <p:nvPr/>
        </p:nvSpPr>
        <p:spPr>
          <a:xfrm>
            <a:off x="648223" y="2618268"/>
            <a:ext cx="8223059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hu-HU" sz="21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Vízbontás (elektrolízis)     Hidrogén tárolás 	Üzemanyagcella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9" y="1082363"/>
            <a:ext cx="1964531" cy="1307306"/>
          </a:xfrm>
          <a:prstGeom prst="rect">
            <a:avLst/>
          </a:prstGeom>
        </p:spPr>
      </p:pic>
      <p:sp>
        <p:nvSpPr>
          <p:cNvPr id="13" name="Jobbra nyíl 12"/>
          <p:cNvSpPr/>
          <p:nvPr/>
        </p:nvSpPr>
        <p:spPr>
          <a:xfrm>
            <a:off x="183194" y="1633193"/>
            <a:ext cx="704589" cy="205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165971" y="1838837"/>
            <a:ext cx="704589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100</a:t>
            </a:r>
          </a:p>
        </p:txBody>
      </p:sp>
      <p:sp>
        <p:nvSpPr>
          <p:cNvPr id="17" name="Jobbra nyíl 16"/>
          <p:cNvSpPr/>
          <p:nvPr/>
        </p:nvSpPr>
        <p:spPr>
          <a:xfrm>
            <a:off x="3175609" y="1600864"/>
            <a:ext cx="445646" cy="2172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sp>
        <p:nvSpPr>
          <p:cNvPr id="18" name="Jobbra nyíl 17"/>
          <p:cNvSpPr/>
          <p:nvPr/>
        </p:nvSpPr>
        <p:spPr>
          <a:xfrm>
            <a:off x="5779456" y="1599829"/>
            <a:ext cx="445646" cy="2172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sp>
        <p:nvSpPr>
          <p:cNvPr id="19" name="Jobbra nyíl 18"/>
          <p:cNvSpPr/>
          <p:nvPr/>
        </p:nvSpPr>
        <p:spPr>
          <a:xfrm>
            <a:off x="8010395" y="1599829"/>
            <a:ext cx="704589" cy="205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sp>
        <p:nvSpPr>
          <p:cNvPr id="20" name="Szövegdoboz 19"/>
          <p:cNvSpPr txBox="1"/>
          <p:nvPr/>
        </p:nvSpPr>
        <p:spPr>
          <a:xfrm>
            <a:off x="8010395" y="1817043"/>
            <a:ext cx="704589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35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8" y="978408"/>
            <a:ext cx="632172" cy="632172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95" y="967657"/>
            <a:ext cx="632172" cy="632172"/>
          </a:xfrm>
          <a:prstGeom prst="rect">
            <a:avLst/>
          </a:prstGeom>
        </p:spPr>
      </p:pic>
      <p:sp>
        <p:nvSpPr>
          <p:cNvPr id="21" name="Szövegdoboz 20"/>
          <p:cNvSpPr txBox="1"/>
          <p:nvPr/>
        </p:nvSpPr>
        <p:spPr>
          <a:xfrm>
            <a:off x="1195285" y="3015050"/>
            <a:ext cx="800072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hu-H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Hatásfok: 70–80 %		      ~90 %			~60 %</a:t>
            </a:r>
          </a:p>
          <a:p>
            <a:endParaRPr lang="hu-HU" sz="18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Szövegdoboz 1"/>
          <p:cNvSpPr txBox="1"/>
          <p:nvPr/>
        </p:nvSpPr>
        <p:spPr>
          <a:xfrm rot="-5400000">
            <a:off x="-612012" y="3018663"/>
            <a:ext cx="2260554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Befektetett</a:t>
            </a:r>
          </a:p>
        </p:txBody>
      </p:sp>
      <p:sp>
        <p:nvSpPr>
          <p:cNvPr id="23" name="Szövegdoboz 22"/>
          <p:cNvSpPr txBox="1"/>
          <p:nvPr/>
        </p:nvSpPr>
        <p:spPr>
          <a:xfrm rot="-5400000">
            <a:off x="7196204" y="3018663"/>
            <a:ext cx="2260554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Visszanyert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868647" y="3678053"/>
            <a:ext cx="5914239" cy="103874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hu-HU" sz="21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Földgázból: 		25 kWh/kg</a:t>
            </a:r>
          </a:p>
          <a:p>
            <a:r>
              <a:rPr lang="hu-HU" sz="21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Vízbontással: 		60 kWh/kg</a:t>
            </a:r>
          </a:p>
          <a:p>
            <a:r>
              <a:rPr lang="hu-HU" sz="21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100 M tonna hidrogén  	</a:t>
            </a:r>
            <a:r>
              <a:rPr lang="hu-HU" sz="2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0,1 %-a (!) zöld hidrogén</a:t>
            </a:r>
            <a:endParaRPr lang="hu-HU" sz="21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4" name="Téglalap 23"/>
          <p:cNvSpPr/>
          <p:nvPr/>
        </p:nvSpPr>
        <p:spPr>
          <a:xfrm>
            <a:off x="7900737" y="4572000"/>
            <a:ext cx="1243263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/>
          <p:cNvSpPr/>
          <p:nvPr/>
        </p:nvSpPr>
        <p:spPr>
          <a:xfrm>
            <a:off x="7265723" y="4769647"/>
            <a:ext cx="858994" cy="347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176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5303940" y="1830896"/>
            <a:ext cx="1585519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25" y="600409"/>
            <a:ext cx="2885827" cy="26165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33" y="915762"/>
            <a:ext cx="4923191" cy="1985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991" y="3069870"/>
            <a:ext cx="4460271" cy="1597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6" y="3421009"/>
            <a:ext cx="3656324" cy="13644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Cím 2">
            <a:extLst>
              <a:ext uri="{FF2B5EF4-FFF2-40B4-BE49-F238E27FC236}">
                <a16:creationId xmlns="" xmlns:a16="http://schemas.microsoft.com/office/drawing/2014/main" id="{6D9EB151-FDC0-4F6D-94EE-423CFDB3B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107" y="-236601"/>
            <a:ext cx="7886255" cy="1071505"/>
          </a:xfrm>
        </p:spPr>
        <p:txBody>
          <a:bodyPr>
            <a:normAutofit/>
          </a:bodyPr>
          <a:lstStyle/>
          <a:p>
            <a:pPr algn="r"/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Illúzió </a:t>
            </a:r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#5:</a:t>
            </a:r>
            <a:r>
              <a:rPr lang="hu-HU" sz="2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fúziós energia karnyújtásnyira van…</a:t>
            </a:r>
            <a:endParaRPr lang="hu-HU" sz="2700" b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7202904" y="4742286"/>
            <a:ext cx="1941095" cy="401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8496009" y="4694570"/>
            <a:ext cx="647990" cy="37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593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5303940" y="1830896"/>
            <a:ext cx="1585519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sp>
        <p:nvSpPr>
          <p:cNvPr id="9" name="Cím 2"/>
          <p:cNvSpPr>
            <a:spLocks noGrp="1"/>
          </p:cNvSpPr>
          <p:nvPr>
            <p:ph type="title"/>
          </p:nvPr>
        </p:nvSpPr>
        <p:spPr>
          <a:xfrm>
            <a:off x="937469" y="-204516"/>
            <a:ext cx="7886255" cy="1071505"/>
          </a:xfrm>
        </p:spPr>
        <p:txBody>
          <a:bodyPr>
            <a:normAutofit/>
          </a:bodyPr>
          <a:lstStyle/>
          <a:p>
            <a:pPr algn="r"/>
            <a:r>
              <a:rPr lang="hu-HU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Valóság </a:t>
            </a:r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#5:</a:t>
            </a:r>
            <a:r>
              <a:rPr lang="hu-HU" sz="2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Mint 50 éve folyamatosan…</a:t>
            </a:r>
            <a:endParaRPr lang="hu-HU" sz="2700" b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7" y="1044430"/>
            <a:ext cx="3183889" cy="33732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3448358" y="1296054"/>
            <a:ext cx="5504793" cy="28700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spcBef>
                <a:spcPts val="1350"/>
              </a:spcBef>
              <a:buFont typeface="Wingdings" panose="05000000000000000000" pitchFamily="2" charset="2"/>
              <a:buChar char="Ø"/>
            </a:pPr>
            <a:r>
              <a:rPr lang="hu-HU" sz="2100" dirty="0"/>
              <a:t>A </a:t>
            </a:r>
            <a:r>
              <a:rPr lang="hu-HU" sz="2100" dirty="0" smtClean="0"/>
              <a:t>Földön a trícium(</a:t>
            </a:r>
            <a:r>
              <a:rPr lang="hu-HU" sz="2100" baseline="30000" dirty="0" smtClean="0"/>
              <a:t>3</a:t>
            </a:r>
            <a:r>
              <a:rPr lang="hu-HU" sz="2100" dirty="0" smtClean="0"/>
              <a:t>H</a:t>
            </a:r>
            <a:r>
              <a:rPr lang="hu-HU" sz="2100" dirty="0"/>
              <a:t>) (150 millió </a:t>
            </a:r>
            <a:r>
              <a:rPr lang="hu-HU" sz="2100" dirty="0" smtClean="0"/>
              <a:t>°C</a:t>
            </a:r>
            <a:r>
              <a:rPr lang="hu-HU" sz="2100" dirty="0"/>
              <a:t>) a fúzió „üzemanyaga”</a:t>
            </a:r>
          </a:p>
          <a:p>
            <a:pPr marL="214313" indent="-214313">
              <a:spcBef>
                <a:spcPts val="1350"/>
              </a:spcBef>
              <a:buFont typeface="Wingdings" panose="05000000000000000000" pitchFamily="2" charset="2"/>
              <a:buChar char="Ø"/>
            </a:pPr>
            <a:r>
              <a:rPr lang="hu-HU" sz="2100" dirty="0"/>
              <a:t>Tríciumból csak 25 kg (!) van a Földön</a:t>
            </a:r>
          </a:p>
          <a:p>
            <a:pPr marL="214313" indent="-214313">
              <a:spcBef>
                <a:spcPts val="1350"/>
              </a:spcBef>
              <a:buFont typeface="Wingdings" panose="05000000000000000000" pitchFamily="2" charset="2"/>
              <a:buChar char="Ø"/>
            </a:pPr>
            <a:r>
              <a:rPr lang="hu-HU" sz="2100" dirty="0"/>
              <a:t> a </a:t>
            </a:r>
            <a:r>
              <a:rPr lang="hu-HU" sz="2100" u="sng" dirty="0"/>
              <a:t>2050-re tervezett </a:t>
            </a:r>
            <a:r>
              <a:rPr lang="hu-HU" sz="2100" u="sng" dirty="0" smtClean="0"/>
              <a:t>első (!</a:t>
            </a:r>
            <a:r>
              <a:rPr lang="hu-HU" sz="2100" dirty="0" smtClean="0"/>
              <a:t>) fúziós </a:t>
            </a:r>
            <a:r>
              <a:rPr lang="hu-HU" sz="2100" dirty="0"/>
              <a:t>reaktor évi 150 kg-ot igényel(ne)</a:t>
            </a:r>
          </a:p>
          <a:p>
            <a:pPr marL="214313" indent="-214313">
              <a:spcBef>
                <a:spcPts val="1350"/>
              </a:spcBef>
              <a:buFont typeface="Wingdings" panose="05000000000000000000" pitchFamily="2" charset="2"/>
              <a:buChar char="Ø"/>
            </a:pPr>
            <a:r>
              <a:rPr lang="hu-HU" sz="2100" dirty="0"/>
              <a:t>3</a:t>
            </a:r>
            <a:r>
              <a:rPr lang="hu-HU" sz="2100" dirty="0">
                <a:latin typeface="Times New Roman"/>
                <a:cs typeface="Times New Roman"/>
              </a:rPr>
              <a:t>‒</a:t>
            </a:r>
            <a:r>
              <a:rPr lang="hu-HU" sz="2100" dirty="0"/>
              <a:t>4 évente teljes szerkezeti újjáépítés szükséges</a:t>
            </a:r>
          </a:p>
        </p:txBody>
      </p:sp>
      <p:sp>
        <p:nvSpPr>
          <p:cNvPr id="6" name="Téglalap 5"/>
          <p:cNvSpPr/>
          <p:nvPr/>
        </p:nvSpPr>
        <p:spPr>
          <a:xfrm>
            <a:off x="7202904" y="4628147"/>
            <a:ext cx="1941095" cy="515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777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610" y="3859873"/>
            <a:ext cx="4346196" cy="1139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66" y="4080478"/>
            <a:ext cx="1693111" cy="25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2716"/>
            <a:ext cx="5002644" cy="23421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ím 2">
            <a:extLst>
              <a:ext uri="{FF2B5EF4-FFF2-40B4-BE49-F238E27FC236}">
                <a16:creationId xmlns="" xmlns:a16="http://schemas.microsoft.com/office/drawing/2014/main" id="{F9FB5F52-5250-4F23-BBE0-8A4833E30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469" y="-204516"/>
            <a:ext cx="7886255" cy="1071505"/>
          </a:xfrm>
        </p:spPr>
        <p:txBody>
          <a:bodyPr>
            <a:normAutofit/>
          </a:bodyPr>
          <a:lstStyle/>
          <a:p>
            <a:pPr algn="r"/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Illúzió </a:t>
            </a:r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#6:</a:t>
            </a:r>
            <a:r>
              <a:rPr lang="hu-HU" sz="2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Űrbányászat</a:t>
            </a:r>
            <a:endParaRPr lang="hu-HU" sz="2700" b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824" y="685510"/>
            <a:ext cx="2231507" cy="192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825" y="2757417"/>
            <a:ext cx="6021304" cy="9220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églalap 12"/>
          <p:cNvSpPr/>
          <p:nvPr/>
        </p:nvSpPr>
        <p:spPr>
          <a:xfrm>
            <a:off x="7355305" y="4668253"/>
            <a:ext cx="1788694" cy="475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861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="" xmlns:a16="http://schemas.microsoft.com/office/drawing/2014/main" id="{429E0CE9-03FA-4C5A-91FA-649AAF092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63F640C0-DB6E-402E-B242-7B0401642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40" y="2566137"/>
            <a:ext cx="3781778" cy="9396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0C203D8B-DA6B-43C1-A245-2054CC015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8" y="3675357"/>
            <a:ext cx="2004191" cy="126310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="" xmlns:a16="http://schemas.microsoft.com/office/drawing/2014/main" id="{30C5D1FB-AC40-4754-B3A7-5B376941D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671" y="606312"/>
            <a:ext cx="3151317" cy="177837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="" xmlns:a16="http://schemas.microsoft.com/office/drawing/2014/main" id="{24932494-8245-42DF-9B8A-EE99FE463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379" y="606312"/>
            <a:ext cx="3482806" cy="1778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95" y="2566137"/>
            <a:ext cx="4129338" cy="1018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356" y="3709931"/>
            <a:ext cx="1452278" cy="128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ím 2"/>
          <p:cNvSpPr>
            <a:spLocks noGrp="1"/>
          </p:cNvSpPr>
          <p:nvPr>
            <p:ph type="title"/>
          </p:nvPr>
        </p:nvSpPr>
        <p:spPr>
          <a:xfrm>
            <a:off x="1122740" y="-292748"/>
            <a:ext cx="7886255" cy="1071505"/>
          </a:xfrm>
        </p:spPr>
        <p:txBody>
          <a:bodyPr>
            <a:normAutofit/>
          </a:bodyPr>
          <a:lstStyle/>
          <a:p>
            <a:pPr algn="r"/>
            <a:r>
              <a:rPr lang="hu-HU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Valóság </a:t>
            </a:r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#6:</a:t>
            </a:r>
            <a:r>
              <a:rPr lang="hu-HU" sz="2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Egyelőre még a Hold is túl nagy falat…</a:t>
            </a:r>
            <a:endParaRPr lang="hu-HU" sz="2700" b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638" y="3840944"/>
            <a:ext cx="4174989" cy="1024432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8763634" y="4716379"/>
            <a:ext cx="380366" cy="427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7152988" y="4980986"/>
            <a:ext cx="1700464" cy="16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824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534351" y="1008685"/>
            <a:ext cx="8210811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hu-HU" sz="2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97633" y="4008297"/>
            <a:ext cx="843363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endParaRPr lang="hu-HU" sz="1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ím 2"/>
          <p:cNvSpPr>
            <a:spLocks noGrp="1"/>
          </p:cNvSpPr>
          <p:nvPr>
            <p:ph type="title"/>
          </p:nvPr>
        </p:nvSpPr>
        <p:spPr>
          <a:xfrm>
            <a:off x="1157236" y="-103848"/>
            <a:ext cx="7886700" cy="994172"/>
          </a:xfrm>
        </p:spPr>
        <p:txBody>
          <a:bodyPr>
            <a:normAutofit/>
          </a:bodyPr>
          <a:lstStyle/>
          <a:p>
            <a:pPr algn="r"/>
            <a:r>
              <a:rPr lang="hu-HU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Cui</a:t>
            </a:r>
            <a:r>
              <a:rPr lang="hu-HU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prodest</a:t>
            </a:r>
            <a:r>
              <a:rPr lang="hu-HU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51497" y="716077"/>
            <a:ext cx="8078194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1350"/>
              </a:spcBef>
              <a:buFont typeface="Wingdings" panose="05000000000000000000" pitchFamily="2" charset="2"/>
              <a:buChar char="Ø"/>
            </a:pPr>
            <a:r>
              <a:rPr lang="hu-HU" sz="2100" dirty="0" err="1"/>
              <a:t>Dekarbonizáció</a:t>
            </a:r>
            <a:r>
              <a:rPr lang="hu-HU" sz="2100" dirty="0"/>
              <a:t> – extra GDP növekedés (New </a:t>
            </a:r>
            <a:r>
              <a:rPr lang="hu-HU" sz="2100" dirty="0" err="1"/>
              <a:t>Green</a:t>
            </a:r>
            <a:r>
              <a:rPr lang="hu-HU" sz="2100" dirty="0"/>
              <a:t> </a:t>
            </a:r>
            <a:r>
              <a:rPr lang="hu-HU" sz="2100" dirty="0" err="1"/>
              <a:t>Deal</a:t>
            </a:r>
            <a:r>
              <a:rPr lang="hu-HU" sz="2100" dirty="0"/>
              <a:t>)</a:t>
            </a:r>
          </a:p>
          <a:p>
            <a:pPr marL="214313" indent="-214313">
              <a:spcBef>
                <a:spcPts val="1350"/>
              </a:spcBef>
              <a:buFont typeface="Wingdings" panose="05000000000000000000" pitchFamily="2" charset="2"/>
              <a:buChar char="Ø"/>
            </a:pPr>
            <a:r>
              <a:rPr lang="hu-HU" sz="2100" dirty="0"/>
              <a:t>Turbókapitalizmus (</a:t>
            </a:r>
            <a:r>
              <a:rPr lang="hu-HU" sz="2100" dirty="0" err="1"/>
              <a:t>Luttwak</a:t>
            </a:r>
            <a:r>
              <a:rPr lang="hu-HU" sz="2100" dirty="0"/>
              <a:t>, 2000)</a:t>
            </a:r>
          </a:p>
          <a:p>
            <a:pPr marL="214313" indent="-214313">
              <a:spcBef>
                <a:spcPts val="1350"/>
              </a:spcBef>
              <a:buFont typeface="Wingdings" panose="05000000000000000000" pitchFamily="2" charset="2"/>
              <a:buChar char="Ø"/>
            </a:pPr>
            <a:r>
              <a:rPr lang="hu-HU" sz="2100" dirty="0"/>
              <a:t>Politikai és gazdasági elit rövidtávú érdeke</a:t>
            </a:r>
          </a:p>
          <a:p>
            <a:pPr marL="214313" indent="-214313">
              <a:spcBef>
                <a:spcPts val="1350"/>
              </a:spcBef>
              <a:buFont typeface="Wingdings" panose="05000000000000000000" pitchFamily="2" charset="2"/>
              <a:buChar char="Ø"/>
            </a:pPr>
            <a:r>
              <a:rPr lang="hu-HU" sz="2100" dirty="0"/>
              <a:t>Új gyarmatosítás (globális Észak </a:t>
            </a:r>
            <a:r>
              <a:rPr lang="hu-HU" sz="2100" dirty="0" err="1"/>
              <a:t>vs</a:t>
            </a:r>
            <a:r>
              <a:rPr lang="hu-HU" sz="2100" dirty="0"/>
              <a:t> Dél)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="" xmlns:a16="http://schemas.microsoft.com/office/drawing/2014/main" id="{BDA639E8-4D48-877E-082F-F7A39BA6C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16" y="2856656"/>
            <a:ext cx="3086217" cy="19385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02" y="2846466"/>
            <a:ext cx="3463582" cy="1948767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7293284" y="4652211"/>
            <a:ext cx="1850715" cy="491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058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228599" y="-4389"/>
            <a:ext cx="8690995" cy="994172"/>
          </a:xfrm>
        </p:spPr>
        <p:txBody>
          <a:bodyPr>
            <a:normAutofit/>
          </a:bodyPr>
          <a:lstStyle/>
          <a:p>
            <a:pPr algn="r"/>
            <a:r>
              <a:rPr lang="hu-HU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Globális problémák </a:t>
            </a:r>
            <a:r>
              <a:rPr lang="hu-HU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‒ t</a:t>
            </a:r>
            <a:r>
              <a:rPr lang="hu-HU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udomány </a:t>
            </a:r>
            <a:r>
              <a:rPr lang="hu-HU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hu-HU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politika</a:t>
            </a:r>
          </a:p>
        </p:txBody>
      </p:sp>
      <p:sp>
        <p:nvSpPr>
          <p:cNvPr id="5" name="Téglalap 4"/>
          <p:cNvSpPr/>
          <p:nvPr/>
        </p:nvSpPr>
        <p:spPr>
          <a:xfrm>
            <a:off x="5303940" y="1830896"/>
            <a:ext cx="1585519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56625" y="1954939"/>
            <a:ext cx="9034943" cy="275548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 dirty="0"/>
          </a:p>
        </p:txBody>
      </p:sp>
      <p:sp>
        <p:nvSpPr>
          <p:cNvPr id="9" name="Ellipszis 8"/>
          <p:cNvSpPr/>
          <p:nvPr/>
        </p:nvSpPr>
        <p:spPr>
          <a:xfrm>
            <a:off x="585131" y="880844"/>
            <a:ext cx="874553" cy="849386"/>
          </a:xfrm>
          <a:prstGeom prst="ellipse">
            <a:avLst/>
          </a:prstGeom>
          <a:solidFill>
            <a:srgbClr val="EB5B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>
            <a:off x="4065514" y="880844"/>
            <a:ext cx="963161" cy="9500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sp>
        <p:nvSpPr>
          <p:cNvPr id="13" name="Ellipszis 12"/>
          <p:cNvSpPr/>
          <p:nvPr/>
        </p:nvSpPr>
        <p:spPr>
          <a:xfrm>
            <a:off x="7715773" y="880844"/>
            <a:ext cx="874553" cy="84938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585131" y="1163972"/>
            <a:ext cx="918596" cy="27699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Probléma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4007577" y="1185146"/>
            <a:ext cx="1133039" cy="27699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Megismerés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7736221" y="1167038"/>
            <a:ext cx="1051770" cy="27699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Megoldás</a:t>
            </a:r>
          </a:p>
        </p:txBody>
      </p:sp>
      <p:sp>
        <p:nvSpPr>
          <p:cNvPr id="14" name="Jobbra nyíl 13"/>
          <p:cNvSpPr/>
          <p:nvPr/>
        </p:nvSpPr>
        <p:spPr>
          <a:xfrm>
            <a:off x="1623270" y="1176596"/>
            <a:ext cx="2353635" cy="2517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sp>
        <p:nvSpPr>
          <p:cNvPr id="18" name="Jobbra nyíl 17"/>
          <p:cNvSpPr/>
          <p:nvPr/>
        </p:nvSpPr>
        <p:spPr>
          <a:xfrm>
            <a:off x="5109944" y="1197771"/>
            <a:ext cx="2509357" cy="251751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sp>
        <p:nvSpPr>
          <p:cNvPr id="23" name="Lefelé nyíl 22"/>
          <p:cNvSpPr/>
          <p:nvPr/>
        </p:nvSpPr>
        <p:spPr>
          <a:xfrm>
            <a:off x="882679" y="1863405"/>
            <a:ext cx="279457" cy="12520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sp>
        <p:nvSpPr>
          <p:cNvPr id="25" name="Ellipszis 24"/>
          <p:cNvSpPr/>
          <p:nvPr/>
        </p:nvSpPr>
        <p:spPr>
          <a:xfrm>
            <a:off x="540565" y="3278139"/>
            <a:ext cx="874553" cy="84938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sp>
        <p:nvSpPr>
          <p:cNvPr id="26" name="Szövegdoboz 25"/>
          <p:cNvSpPr txBox="1"/>
          <p:nvPr/>
        </p:nvSpPr>
        <p:spPr>
          <a:xfrm>
            <a:off x="451957" y="3460459"/>
            <a:ext cx="105177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Egybites üzenet</a:t>
            </a:r>
          </a:p>
        </p:txBody>
      </p:sp>
      <p:sp>
        <p:nvSpPr>
          <p:cNvPr id="27" name="Szövegdoboz 26"/>
          <p:cNvSpPr txBox="1"/>
          <p:nvPr/>
        </p:nvSpPr>
        <p:spPr>
          <a:xfrm>
            <a:off x="254291" y="4216866"/>
            <a:ext cx="144710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Választók</a:t>
            </a:r>
          </a:p>
        </p:txBody>
      </p:sp>
      <p:sp>
        <p:nvSpPr>
          <p:cNvPr id="30" name="Ellipszis 29"/>
          <p:cNvSpPr/>
          <p:nvPr/>
        </p:nvSpPr>
        <p:spPr>
          <a:xfrm>
            <a:off x="7715773" y="3285003"/>
            <a:ext cx="874553" cy="849386"/>
          </a:xfrm>
          <a:prstGeom prst="ellipse">
            <a:avLst/>
          </a:prstGeom>
          <a:solidFill>
            <a:srgbClr val="E269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sp>
        <p:nvSpPr>
          <p:cNvPr id="31" name="Szövegdoboz 30"/>
          <p:cNvSpPr txBox="1"/>
          <p:nvPr/>
        </p:nvSpPr>
        <p:spPr>
          <a:xfrm>
            <a:off x="7627165" y="3460457"/>
            <a:ext cx="105177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Látszat- megoldás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2506473" y="3332683"/>
            <a:ext cx="587230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hu-HU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+</a:t>
            </a:r>
            <a:endParaRPr lang="hu-HU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Ellipszis 34"/>
          <p:cNvSpPr/>
          <p:nvPr/>
        </p:nvSpPr>
        <p:spPr>
          <a:xfrm>
            <a:off x="4065514" y="3314294"/>
            <a:ext cx="874553" cy="84938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sp>
        <p:nvSpPr>
          <p:cNvPr id="36" name="Szövegdoboz 35"/>
          <p:cNvSpPr txBox="1"/>
          <p:nvPr/>
        </p:nvSpPr>
        <p:spPr>
          <a:xfrm>
            <a:off x="3976905" y="3496613"/>
            <a:ext cx="105177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Gazdasági</a:t>
            </a:r>
          </a:p>
          <a:p>
            <a:pPr algn="ct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érdekek</a:t>
            </a:r>
          </a:p>
        </p:txBody>
      </p:sp>
      <p:sp>
        <p:nvSpPr>
          <p:cNvPr id="37" name="Szövegdoboz 36"/>
          <p:cNvSpPr txBox="1"/>
          <p:nvPr/>
        </p:nvSpPr>
        <p:spPr>
          <a:xfrm>
            <a:off x="3719546" y="4226315"/>
            <a:ext cx="170910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</a:t>
            </a:r>
            <a:r>
              <a:rPr lang="hu-H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agyvállalatok</a:t>
            </a:r>
          </a:p>
        </p:txBody>
      </p:sp>
      <p:sp>
        <p:nvSpPr>
          <p:cNvPr id="38" name="Szövegdoboz 37"/>
          <p:cNvSpPr txBox="1"/>
          <p:nvPr/>
        </p:nvSpPr>
        <p:spPr>
          <a:xfrm>
            <a:off x="6071006" y="3313618"/>
            <a:ext cx="587230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hu-HU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=</a:t>
            </a:r>
            <a:endParaRPr lang="hu-HU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5528473" y="2100704"/>
            <a:ext cx="1447101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Politika</a:t>
            </a:r>
          </a:p>
        </p:txBody>
      </p:sp>
      <p:sp>
        <p:nvSpPr>
          <p:cNvPr id="42" name="Szövegdoboz 41"/>
          <p:cNvSpPr txBox="1"/>
          <p:nvPr/>
        </p:nvSpPr>
        <p:spPr>
          <a:xfrm>
            <a:off x="1165392" y="2078114"/>
            <a:ext cx="3269391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Alternatív valóság</a:t>
            </a:r>
          </a:p>
        </p:txBody>
      </p:sp>
      <p:sp>
        <p:nvSpPr>
          <p:cNvPr id="43" name="Szövegdoboz 42"/>
          <p:cNvSpPr txBox="1"/>
          <p:nvPr/>
        </p:nvSpPr>
        <p:spPr>
          <a:xfrm>
            <a:off x="1440760" y="1405448"/>
            <a:ext cx="2623919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Valóság</a:t>
            </a:r>
          </a:p>
        </p:txBody>
      </p:sp>
      <p:sp>
        <p:nvSpPr>
          <p:cNvPr id="33" name="Szövegdoboz 32"/>
          <p:cNvSpPr txBox="1"/>
          <p:nvPr/>
        </p:nvSpPr>
        <p:spPr>
          <a:xfrm>
            <a:off x="4940063" y="1449522"/>
            <a:ext cx="2623919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Tudomány</a:t>
            </a:r>
          </a:p>
        </p:txBody>
      </p:sp>
      <p:sp>
        <p:nvSpPr>
          <p:cNvPr id="28" name="Téglalap 27"/>
          <p:cNvSpPr/>
          <p:nvPr/>
        </p:nvSpPr>
        <p:spPr>
          <a:xfrm>
            <a:off x="7251032" y="4710427"/>
            <a:ext cx="1892968" cy="433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706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507304" y="1008686"/>
            <a:ext cx="8210811" cy="265457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„Az ökológiai katasztrófa egyre fenyegetőbb réme üdvös kijózanodás a kissé nagyképű modern ember számára. </a:t>
            </a:r>
            <a:r>
              <a:rPr lang="hu-HU" sz="2800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Ennek a világnak vannak kőkemény, objektív törvényei</a:t>
            </a:r>
            <a:r>
              <a:rPr lang="hu-HU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Ha nem tartjuk ezeket tiszteletben, akkor lassan önmagunkat pusztítjuk el.”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597633" y="4008297"/>
            <a:ext cx="843363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hu-HU" sz="1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Székely János püspök az 2023. április 21-én a Parlamentben rendezett „Tudományalapú fenntarthatóság” című konferencián tartott előadásából</a:t>
            </a:r>
          </a:p>
        </p:txBody>
      </p:sp>
      <p:sp>
        <p:nvSpPr>
          <p:cNvPr id="5" name="Cím 2"/>
          <p:cNvSpPr>
            <a:spLocks noGrp="1"/>
          </p:cNvSpPr>
          <p:nvPr>
            <p:ph type="title"/>
          </p:nvPr>
        </p:nvSpPr>
        <p:spPr>
          <a:xfrm>
            <a:off x="1157236" y="-103848"/>
            <a:ext cx="7886700" cy="994172"/>
          </a:xfrm>
        </p:spPr>
        <p:txBody>
          <a:bodyPr>
            <a:normAutofit/>
          </a:bodyPr>
          <a:lstStyle/>
          <a:p>
            <a:pPr algn="r"/>
            <a:r>
              <a:rPr lang="hu-HU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„A valóság nem ellenség”</a:t>
            </a:r>
          </a:p>
        </p:txBody>
      </p:sp>
      <p:sp>
        <p:nvSpPr>
          <p:cNvPr id="7" name="Téglalap 6"/>
          <p:cNvSpPr/>
          <p:nvPr/>
        </p:nvSpPr>
        <p:spPr>
          <a:xfrm>
            <a:off x="7202904" y="4631545"/>
            <a:ext cx="1941095" cy="511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942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534351" y="1008685"/>
            <a:ext cx="8210811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hu-HU" sz="2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97633" y="4008297"/>
            <a:ext cx="843363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endParaRPr lang="hu-HU" sz="1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97" y="102199"/>
            <a:ext cx="3166276" cy="44775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Szövegdoboz 10"/>
          <p:cNvSpPr txBox="1"/>
          <p:nvPr/>
        </p:nvSpPr>
        <p:spPr>
          <a:xfrm>
            <a:off x="403492" y="1987037"/>
            <a:ext cx="4639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Jó reggelt világ!</a:t>
            </a:r>
          </a:p>
        </p:txBody>
      </p:sp>
      <p:sp>
        <p:nvSpPr>
          <p:cNvPr id="7" name="Téglalap 6"/>
          <p:cNvSpPr/>
          <p:nvPr/>
        </p:nvSpPr>
        <p:spPr>
          <a:xfrm>
            <a:off x="7202904" y="4635909"/>
            <a:ext cx="1941095" cy="507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320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1157236" y="-103848"/>
            <a:ext cx="7886700" cy="994172"/>
          </a:xfrm>
        </p:spPr>
        <p:txBody>
          <a:bodyPr>
            <a:normAutofit/>
          </a:bodyPr>
          <a:lstStyle/>
          <a:p>
            <a:pPr algn="r"/>
            <a:r>
              <a:rPr lang="hu-HU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globális alapprobléma – amiről nem beszélünk</a:t>
            </a:r>
            <a:br>
              <a:rPr lang="hu-HU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Fogyóban a kőolaj…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213" y="1080371"/>
            <a:ext cx="5530935" cy="39469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 rot="-5400000">
            <a:off x="185608" y="2843786"/>
            <a:ext cx="3686962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b="1" dirty="0"/>
              <a:t>Új lelőhely/Kitermelés (milliárd hordó)</a:t>
            </a:r>
          </a:p>
        </p:txBody>
      </p:sp>
      <p:sp>
        <p:nvSpPr>
          <p:cNvPr id="5" name="Téglalap 4"/>
          <p:cNvSpPr/>
          <p:nvPr/>
        </p:nvSpPr>
        <p:spPr>
          <a:xfrm>
            <a:off x="5303940" y="1830896"/>
            <a:ext cx="1585519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5695353" y="1390475"/>
            <a:ext cx="1012970" cy="438581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hu-HU" sz="1200" b="1" dirty="0"/>
              <a:t>Kitermelés</a:t>
            </a:r>
          </a:p>
          <a:p>
            <a:r>
              <a:rPr lang="hu-HU" sz="1200" b="1" dirty="0"/>
              <a:t>Új lelőhely</a:t>
            </a:r>
          </a:p>
        </p:txBody>
      </p:sp>
      <p:cxnSp>
        <p:nvCxnSpPr>
          <p:cNvPr id="9" name="Egyenes összekötő 8"/>
          <p:cNvCxnSpPr/>
          <p:nvPr/>
        </p:nvCxnSpPr>
        <p:spPr>
          <a:xfrm>
            <a:off x="5303939" y="1829057"/>
            <a:ext cx="1484852" cy="0"/>
          </a:xfrm>
          <a:prstGeom prst="line">
            <a:avLst/>
          </a:prstGeom>
          <a:ln w="9525">
            <a:solidFill>
              <a:srgbClr val="7F7A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4393439" y="4773390"/>
            <a:ext cx="101297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hu-HU" sz="1200" b="1" dirty="0"/>
              <a:t>Év</a:t>
            </a:r>
          </a:p>
        </p:txBody>
      </p:sp>
      <p:sp>
        <p:nvSpPr>
          <p:cNvPr id="10" name="Téglalap 9"/>
          <p:cNvSpPr/>
          <p:nvPr/>
        </p:nvSpPr>
        <p:spPr>
          <a:xfrm>
            <a:off x="7379368" y="4572000"/>
            <a:ext cx="1764632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724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57" y="2522675"/>
            <a:ext cx="4575083" cy="2126638"/>
          </a:xfrm>
          <a:prstGeom prst="rect">
            <a:avLst/>
          </a:prstGeom>
          <a:ln>
            <a:noFill/>
          </a:ln>
        </p:spPr>
      </p:pic>
      <p:sp>
        <p:nvSpPr>
          <p:cNvPr id="8" name="Szövegdoboz 7"/>
          <p:cNvSpPr txBox="1"/>
          <p:nvPr/>
        </p:nvSpPr>
        <p:spPr>
          <a:xfrm>
            <a:off x="914401" y="111211"/>
            <a:ext cx="8065426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hu-HU" sz="2700" b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Amiről beszélünk – </a:t>
            </a:r>
            <a:r>
              <a:rPr lang="hu-HU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globális klímaváltozás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4923753" y="2028619"/>
            <a:ext cx="4161725" cy="39241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sz="2100" dirty="0"/>
              <a:t>Globális átlaghőmérséklet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133573" y="2028619"/>
            <a:ext cx="4399252" cy="39241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sz="2100" dirty="0"/>
              <a:t>CO</a:t>
            </a:r>
            <a:r>
              <a:rPr lang="hu-HU" sz="2100" baseline="-25000" dirty="0"/>
              <a:t>2</a:t>
            </a:r>
            <a:r>
              <a:rPr lang="hu-HU" sz="2100" dirty="0"/>
              <a:t> légköri koncentráció (</a:t>
            </a:r>
            <a:r>
              <a:rPr lang="hu-HU" sz="2100" dirty="0" err="1"/>
              <a:t>ppm</a:t>
            </a:r>
            <a:r>
              <a:rPr lang="hu-HU" sz="2100" dirty="0"/>
              <a:t>)</a:t>
            </a:r>
          </a:p>
        </p:txBody>
      </p:sp>
      <p:sp>
        <p:nvSpPr>
          <p:cNvPr id="11" name="Szövegdoboz 10"/>
          <p:cNvSpPr txBox="1"/>
          <p:nvPr/>
        </p:nvSpPr>
        <p:spPr>
          <a:xfrm rot="-5400000">
            <a:off x="2785331" y="3409115"/>
            <a:ext cx="3275532" cy="3462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sz="1800" dirty="0"/>
              <a:t>Hőmérsékletváltozás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327569" y="2474021"/>
            <a:ext cx="527333" cy="240322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hu-HU" dirty="0"/>
              <a:t>450</a:t>
            </a:r>
          </a:p>
          <a:p>
            <a:pPr>
              <a:spcAft>
                <a:spcPts val="450"/>
              </a:spcAft>
            </a:pPr>
            <a:endParaRPr lang="hu-HU" dirty="0"/>
          </a:p>
          <a:p>
            <a:r>
              <a:rPr lang="hu-HU" dirty="0"/>
              <a:t>400</a:t>
            </a:r>
          </a:p>
          <a:p>
            <a:pPr>
              <a:spcAft>
                <a:spcPts val="450"/>
              </a:spcAft>
            </a:pPr>
            <a:endParaRPr lang="hu-HU" dirty="0"/>
          </a:p>
          <a:p>
            <a:r>
              <a:rPr lang="hu-HU" dirty="0"/>
              <a:t>350</a:t>
            </a:r>
          </a:p>
          <a:p>
            <a:pPr>
              <a:spcAft>
                <a:spcPts val="450"/>
              </a:spcAft>
            </a:pPr>
            <a:endParaRPr lang="hu-HU" dirty="0"/>
          </a:p>
          <a:p>
            <a:r>
              <a:rPr lang="hu-HU" dirty="0"/>
              <a:t>300</a:t>
            </a:r>
          </a:p>
          <a:p>
            <a:pPr>
              <a:spcAft>
                <a:spcPts val="450"/>
              </a:spcAft>
            </a:pPr>
            <a:endParaRPr lang="hu-HU" dirty="0"/>
          </a:p>
          <a:p>
            <a:r>
              <a:rPr lang="hu-HU" dirty="0"/>
              <a:t>250</a:t>
            </a:r>
          </a:p>
          <a:p>
            <a:endParaRPr lang="hu-H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02" y="2522675"/>
            <a:ext cx="3335055" cy="232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40" y="619791"/>
            <a:ext cx="2578580" cy="1419447"/>
          </a:xfrm>
          <a:prstGeom prst="rect">
            <a:avLst/>
          </a:prstGeom>
        </p:spPr>
      </p:pic>
      <p:sp>
        <p:nvSpPr>
          <p:cNvPr id="2" name="Nyíl: balra-jobbra mutató 1">
            <a:extLst>
              <a:ext uri="{FF2B5EF4-FFF2-40B4-BE49-F238E27FC236}">
                <a16:creationId xmlns="" xmlns:a16="http://schemas.microsoft.com/office/drawing/2014/main" id="{E2D78BC6-4CE6-4626-AE27-B52C5CF29352}"/>
              </a:ext>
            </a:extLst>
          </p:cNvPr>
          <p:cNvSpPr/>
          <p:nvPr/>
        </p:nvSpPr>
        <p:spPr>
          <a:xfrm>
            <a:off x="4411730" y="2110666"/>
            <a:ext cx="970088" cy="246356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31" y="670337"/>
            <a:ext cx="1988336" cy="1318353"/>
          </a:xfrm>
          <a:prstGeom prst="rect">
            <a:avLst/>
          </a:prstGeom>
          <a:ln w="44450">
            <a:noFill/>
          </a:ln>
        </p:spPr>
      </p:pic>
      <p:sp>
        <p:nvSpPr>
          <p:cNvPr id="16" name="Téglalap 15"/>
          <p:cNvSpPr/>
          <p:nvPr/>
        </p:nvSpPr>
        <p:spPr>
          <a:xfrm>
            <a:off x="7363326" y="4649312"/>
            <a:ext cx="1780674" cy="494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480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3817" y="978408"/>
            <a:ext cx="7886700" cy="3263504"/>
          </a:xfrm>
        </p:spPr>
        <p:txBody>
          <a:bodyPr/>
          <a:lstStyle/>
          <a:p>
            <a:endParaRPr lang="hu-HU" dirty="0">
              <a:solidFill>
                <a:srgbClr val="0070C0"/>
              </a:solidFill>
            </a:endParaRPr>
          </a:p>
          <a:p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386259" y="35332"/>
            <a:ext cx="5623518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Megoldás: </a:t>
            </a:r>
            <a:r>
              <a:rPr lang="hu-HU" sz="2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 zöldátállás </a:t>
            </a:r>
            <a:endParaRPr lang="hu-HU" sz="27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5087388" y="2818553"/>
            <a:ext cx="3233956" cy="4385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DEKARBONIZÁCIÓ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92" y="1151631"/>
            <a:ext cx="2008367" cy="2860995"/>
          </a:xfrm>
          <a:prstGeom prst="rect">
            <a:avLst/>
          </a:prstGeom>
        </p:spPr>
      </p:pic>
      <p:cxnSp>
        <p:nvCxnSpPr>
          <p:cNvPr id="22" name="Egyenes összekötő 21"/>
          <p:cNvCxnSpPr/>
          <p:nvPr/>
        </p:nvCxnSpPr>
        <p:spPr>
          <a:xfrm>
            <a:off x="1163972" y="893428"/>
            <a:ext cx="2422322" cy="338495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 flipH="1">
            <a:off x="1220598" y="893428"/>
            <a:ext cx="2365696" cy="327799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Kép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369" y="3534594"/>
            <a:ext cx="1362271" cy="1021703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07" y="3752291"/>
            <a:ext cx="1960445" cy="909157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016" y="3037844"/>
            <a:ext cx="792761" cy="1638847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88" y="4164631"/>
            <a:ext cx="533228" cy="407362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784" y="4193516"/>
            <a:ext cx="389651" cy="407362"/>
          </a:xfrm>
          <a:prstGeom prst="rect">
            <a:avLst/>
          </a:prstGeom>
        </p:spPr>
      </p:pic>
      <p:sp>
        <p:nvSpPr>
          <p:cNvPr id="29" name="Szalagnyíl lefelé 28"/>
          <p:cNvSpPr/>
          <p:nvPr/>
        </p:nvSpPr>
        <p:spPr>
          <a:xfrm>
            <a:off x="5232099" y="3365348"/>
            <a:ext cx="3123336" cy="773885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927" y="520080"/>
            <a:ext cx="1310873" cy="2156252"/>
          </a:xfrm>
          <a:prstGeom prst="rect">
            <a:avLst/>
          </a:prstGeom>
        </p:spPr>
      </p:pic>
      <p:sp>
        <p:nvSpPr>
          <p:cNvPr id="16" name="Téglalap 15"/>
          <p:cNvSpPr/>
          <p:nvPr/>
        </p:nvSpPr>
        <p:spPr>
          <a:xfrm>
            <a:off x="7295801" y="4676691"/>
            <a:ext cx="1848200" cy="466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136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="" xmlns:a16="http://schemas.microsoft.com/office/drawing/2014/main" id="{BD2F621C-0A86-4D5E-A8B8-7C32E91F2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9ED89A0B-3A79-477C-A56B-4F37CE6F7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22" y="634264"/>
            <a:ext cx="3372321" cy="16528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63C9CAB0-EC8B-4BE2-9982-8E832176E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96" y="2420557"/>
            <a:ext cx="3713747" cy="9790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51B0E454-7328-45B3-865A-D869728BC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803" y="3180301"/>
            <a:ext cx="2964010" cy="16718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="" xmlns:a16="http://schemas.microsoft.com/office/drawing/2014/main" id="{6E33573D-4CAE-4090-B95C-04C3A9040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803" y="634264"/>
            <a:ext cx="3403606" cy="22862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>
            <a:extLst>
              <a:ext uri="{FF2B5EF4-FFF2-40B4-BE49-F238E27FC236}">
                <a16:creationId xmlns="" xmlns:a16="http://schemas.microsoft.com/office/drawing/2014/main" id="{5484BB08-3B57-4F90-8A6A-106548D99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636" y="3624022"/>
            <a:ext cx="3713747" cy="12456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ím 2">
            <a:extLst>
              <a:ext uri="{FF2B5EF4-FFF2-40B4-BE49-F238E27FC236}">
                <a16:creationId xmlns="" xmlns:a16="http://schemas.microsoft.com/office/drawing/2014/main" id="{038A69C6-4129-4EBD-BD54-06AD0ABA0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469" y="-204516"/>
            <a:ext cx="7886255" cy="1071505"/>
          </a:xfrm>
        </p:spPr>
        <p:txBody>
          <a:bodyPr>
            <a:normAutofit/>
          </a:bodyPr>
          <a:lstStyle/>
          <a:p>
            <a:pPr algn="r"/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Illúzió </a:t>
            </a:r>
            <a:r>
              <a:rPr lang="hu-HU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#1:</a:t>
            </a:r>
            <a:r>
              <a:rPr lang="hu-HU" sz="27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Megállítjuk a klímaváltozást!</a:t>
            </a:r>
            <a:endParaRPr lang="hu-HU" sz="2700" b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7331243" y="4572000"/>
            <a:ext cx="1812758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61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>
            <a:off x="786063" y="124361"/>
            <a:ext cx="815068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Valóság </a:t>
            </a:r>
            <a:r>
              <a:rPr lang="hu-HU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: Nem a mi kezünkben van a gyeplő…</a:t>
            </a:r>
            <a:endParaRPr lang="hu-HU" sz="27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594" y="1035101"/>
            <a:ext cx="4327553" cy="3507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681211" y="4751084"/>
            <a:ext cx="1323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>
            <a:spAutoFit/>
          </a:bodyPr>
          <a:lstStyle/>
          <a:p>
            <a:pPr algn="r" eaLnBrk="1" hangingPunct="1">
              <a:defRPr/>
            </a:pPr>
            <a:r>
              <a:rPr lang="en-US" i="1" dirty="0">
                <a:latin typeface="Garamond" pitchFamily="18" charset="0"/>
              </a:rPr>
              <a:t>IPCC, </a:t>
            </a:r>
            <a:r>
              <a:rPr lang="hu-HU" i="1" dirty="0">
                <a:latin typeface="Garamond" pitchFamily="18" charset="0"/>
              </a:rPr>
              <a:t>AR6</a:t>
            </a:r>
            <a:r>
              <a:rPr lang="en-US" i="1" dirty="0">
                <a:latin typeface="Garamond" pitchFamily="18" charset="0"/>
              </a:rPr>
              <a:t>, 20</a:t>
            </a:r>
            <a:r>
              <a:rPr lang="hu-HU" i="1" dirty="0">
                <a:latin typeface="Garamond" pitchFamily="18" charset="0"/>
              </a:rPr>
              <a:t>22</a:t>
            </a:r>
            <a:endParaRPr lang="en-US" i="1" dirty="0">
              <a:latin typeface="Garamond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7" y="1035101"/>
            <a:ext cx="3749945" cy="3507524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5014520" y="1063467"/>
            <a:ext cx="346045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Éghajlatmódosító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légköri alkotók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4599755" y="3272917"/>
            <a:ext cx="12520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Füst részecskék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4599755" y="3526833"/>
            <a:ext cx="1382151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Koromrészecskék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4599755" y="3780748"/>
            <a:ext cx="1382151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  <a:t>Ammónia</a:t>
            </a:r>
          </a:p>
        </p:txBody>
      </p:sp>
      <p:sp>
        <p:nvSpPr>
          <p:cNvPr id="14" name="Téglalap 13"/>
          <p:cNvSpPr/>
          <p:nvPr/>
        </p:nvSpPr>
        <p:spPr>
          <a:xfrm>
            <a:off x="7234989" y="4572000"/>
            <a:ext cx="1909011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922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="" xmlns:a16="http://schemas.microsoft.com/office/drawing/2014/main" id="{172E4168-A77F-4484-878C-8A8CA567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246E745B-D987-4C12-BB38-1C7DBE265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223" y="827470"/>
            <a:ext cx="3785784" cy="15061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8DDACEA9-6A33-435E-A060-730E69BDD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7" y="735882"/>
            <a:ext cx="4560711" cy="13670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="" xmlns:a16="http://schemas.microsoft.com/office/drawing/2014/main" id="{01AEB010-DCBA-4436-ABC0-E129B6FF1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" y="2333580"/>
            <a:ext cx="3945489" cy="24190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>
            <a:extLst>
              <a:ext uri="{FF2B5EF4-FFF2-40B4-BE49-F238E27FC236}">
                <a16:creationId xmlns="" xmlns:a16="http://schemas.microsoft.com/office/drawing/2014/main" id="{27409932-57EE-48F5-ADAA-76D2D3848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8590" y="4124348"/>
            <a:ext cx="3955600" cy="945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Kép 9">
            <a:extLst>
              <a:ext uri="{FF2B5EF4-FFF2-40B4-BE49-F238E27FC236}">
                <a16:creationId xmlns="" xmlns:a16="http://schemas.microsoft.com/office/drawing/2014/main" id="{B72BC0F1-6AEB-4C06-8009-2B2C4FC59E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8" b="14052"/>
          <a:stretch/>
        </p:blipFill>
        <p:spPr>
          <a:xfrm>
            <a:off x="5222222" y="2477959"/>
            <a:ext cx="3039820" cy="15566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ím 2">
            <a:extLst>
              <a:ext uri="{FF2B5EF4-FFF2-40B4-BE49-F238E27FC236}">
                <a16:creationId xmlns="" xmlns:a16="http://schemas.microsoft.com/office/drawing/2014/main" id="{038A69C6-4129-4EBD-BD54-06AD0ABA0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4" y="-236014"/>
            <a:ext cx="8759353" cy="1071505"/>
          </a:xfrm>
        </p:spPr>
        <p:txBody>
          <a:bodyPr>
            <a:normAutofit/>
          </a:bodyPr>
          <a:lstStyle/>
          <a:p>
            <a:pPr algn="r"/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Illúzió #2:</a:t>
            </a:r>
            <a:r>
              <a:rPr lang="hu-HU" sz="2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Megmentettük a Földet!</a:t>
            </a:r>
            <a:endParaRPr lang="hu-HU" sz="2700" b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8512570" y="4597228"/>
            <a:ext cx="631429" cy="546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600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64" y="709285"/>
            <a:ext cx="6619875" cy="3690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933246" y="1400395"/>
            <a:ext cx="8493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559363" y="4400223"/>
            <a:ext cx="7365275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hu-HU" sz="1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ábra az </a:t>
            </a:r>
            <a:r>
              <a:rPr lang="hu-HU" sz="1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Éghajlatváltozási</a:t>
            </a:r>
            <a:r>
              <a:rPr lang="hu-HU" sz="1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Kormányközi Testület (IPCC) 2023. évi jelentéséből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1652339" y="114087"/>
            <a:ext cx="7180131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Valóság </a:t>
            </a:r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hu-HU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hu-HU" sz="27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: Biztos?</a:t>
            </a:r>
            <a:endParaRPr lang="hu-HU" sz="27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7234989" y="4667166"/>
            <a:ext cx="1909011" cy="476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855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MTÜ - előadás PowerPoint sablon 2017 - színhelyes">
  <a:themeElements>
    <a:clrScheme name="MTA arculati színek">
      <a:dk1>
        <a:srgbClr val="424242"/>
      </a:dk1>
      <a:lt1>
        <a:srgbClr val="FFFFFF"/>
      </a:lt1>
      <a:dk2>
        <a:srgbClr val="004A81"/>
      </a:dk2>
      <a:lt2>
        <a:srgbClr val="FBFBFB"/>
      </a:lt2>
      <a:accent1>
        <a:srgbClr val="1F6FA4"/>
      </a:accent1>
      <a:accent2>
        <a:srgbClr val="8CADD1"/>
      </a:accent2>
      <a:accent3>
        <a:srgbClr val="D6E4F4"/>
      </a:accent3>
      <a:accent4>
        <a:srgbClr val="DE4448"/>
      </a:accent4>
      <a:accent5>
        <a:srgbClr val="FF6F74"/>
      </a:accent5>
      <a:accent6>
        <a:srgbClr val="4B8CBA"/>
      </a:accent6>
      <a:hlink>
        <a:srgbClr val="1E6FA4"/>
      </a:hlink>
      <a:folHlink>
        <a:srgbClr val="5B7F9C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TÜ - előadás PowerPoint sablon 2017 - színhelyes" id="{C48792BF-EAA0-A645-813F-7E31C7D43F78}" vid="{A520D132-DE29-2845-90F6-133C8112FE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MTÜ - előadás PowerPoint sablon 2017 - színhelyes</Template>
  <TotalTime>2305</TotalTime>
  <Words>504</Words>
  <Application>Microsoft Office PowerPoint</Application>
  <PresentationFormat>Diavetítés a képernyőre (16:9 oldalarány)</PresentationFormat>
  <Paragraphs>107</Paragraphs>
  <Slides>21</Slides>
  <Notes>3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2" baseType="lpstr">
      <vt:lpstr>1_MTÜ - előadás PowerPoint sablon 2017 - színhelyes</vt:lpstr>
      <vt:lpstr>Ábrándos szép napok… –  őszintén a globális fenntarthatóságról</vt:lpstr>
      <vt:lpstr>Globális problémák ‒ tudomány vs politika</vt:lpstr>
      <vt:lpstr>A globális alapprobléma – amiről nem beszélünk Fogyóban a kőolaj…</vt:lpstr>
      <vt:lpstr>PowerPoint bemutató</vt:lpstr>
      <vt:lpstr>PowerPoint bemutató</vt:lpstr>
      <vt:lpstr>Illúzió #1: Megállítjuk a klímaváltozást!</vt:lpstr>
      <vt:lpstr>PowerPoint bemutató</vt:lpstr>
      <vt:lpstr>Illúzió #2: Megmentettük a Földet!</vt:lpstr>
      <vt:lpstr>PowerPoint bemutató</vt:lpstr>
      <vt:lpstr>PowerPoint bemutató</vt:lpstr>
      <vt:lpstr>Illúzió #3: Küszöbön az akkumulátorforradalom</vt:lpstr>
      <vt:lpstr>Valóság #3: Hol itt a forradalom?</vt:lpstr>
      <vt:lpstr>Illúzió #4: Zöld hidrogén</vt:lpstr>
      <vt:lpstr>Valóság #4: Pocsék hatásfokú energiatároló</vt:lpstr>
      <vt:lpstr>Illúzió #5: A fúziós energia karnyújtásnyira van…</vt:lpstr>
      <vt:lpstr>Valóság #5: Mint 50 éve folyamatosan…</vt:lpstr>
      <vt:lpstr>Illúzió #6: Űrbányászat</vt:lpstr>
      <vt:lpstr>Valóság #6: Egyelőre még a Hold is túl nagy falat…</vt:lpstr>
      <vt:lpstr>Cui prodest?</vt:lpstr>
      <vt:lpstr>„A valóság nem ellenség”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Rédey Soma</dc:creator>
  <cp:lastModifiedBy>Dr. Gelencsér András</cp:lastModifiedBy>
  <cp:revision>162</cp:revision>
  <cp:lastPrinted>2021-09-02T07:37:47Z</cp:lastPrinted>
  <dcterms:created xsi:type="dcterms:W3CDTF">2017-09-14T13:52:50Z</dcterms:created>
  <dcterms:modified xsi:type="dcterms:W3CDTF">2024-02-28T11:39:47Z</dcterms:modified>
</cp:coreProperties>
</file>