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1414" r:id="rId3"/>
    <p:sldId id="257" r:id="rId4"/>
    <p:sldId id="258" r:id="rId5"/>
    <p:sldId id="259" r:id="rId6"/>
    <p:sldId id="260" r:id="rId7"/>
    <p:sldId id="346" r:id="rId8"/>
    <p:sldId id="479" r:id="rId9"/>
    <p:sldId id="527" r:id="rId10"/>
    <p:sldId id="261" r:id="rId11"/>
    <p:sldId id="839" r:id="rId12"/>
    <p:sldId id="262" r:id="rId13"/>
    <p:sldId id="1415" r:id="rId14"/>
    <p:sldId id="1421" r:id="rId15"/>
    <p:sldId id="1400" r:id="rId16"/>
    <p:sldId id="264" r:id="rId17"/>
    <p:sldId id="265" r:id="rId18"/>
    <p:sldId id="1413" r:id="rId19"/>
    <p:sldId id="1412" r:id="rId20"/>
    <p:sldId id="1417" r:id="rId21"/>
    <p:sldId id="1418" r:id="rId22"/>
    <p:sldId id="1419" r:id="rId23"/>
    <p:sldId id="1420" r:id="rId24"/>
    <p:sldId id="1422" r:id="rId25"/>
    <p:sldId id="1423" r:id="rId26"/>
    <p:sldId id="1424" r:id="rId27"/>
    <p:sldId id="499" r:id="rId28"/>
    <p:sldId id="1425" r:id="rId29"/>
    <p:sldId id="1426" r:id="rId30"/>
    <p:sldId id="1427" r:id="rId31"/>
    <p:sldId id="505" r:id="rId32"/>
    <p:sldId id="272" r:id="rId33"/>
    <p:sldId id="266" r:id="rId34"/>
    <p:sldId id="267" r:id="rId35"/>
    <p:sldId id="521" r:id="rId36"/>
    <p:sldId id="466" r:id="rId37"/>
    <p:sldId id="1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94660"/>
  </p:normalViewPr>
  <p:slideViewPr>
    <p:cSldViewPr snapToGrid="0">
      <p:cViewPr varScale="1">
        <p:scale>
          <a:sx n="98" d="100"/>
          <a:sy n="98" d="100"/>
        </p:scale>
        <p:origin x="68" y="328"/>
      </p:cViewPr>
      <p:guideLst/>
    </p:cSldViewPr>
  </p:slideViewPr>
  <p:notesTextViewPr>
    <p:cViewPr>
      <p:scale>
        <a:sx n="1" d="1"/>
        <a:sy n="1" d="1"/>
      </p:scale>
      <p:origin x="0" y="0"/>
    </p:cViewPr>
  </p:notesTextViewPr>
  <p:sorterViewPr>
    <p:cViewPr>
      <p:scale>
        <a:sx n="50" d="100"/>
        <a:sy n="50" d="100"/>
      </p:scale>
      <p:origin x="0" y="-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338FE-4D57-4031-857A-33E0BDC7F56D}" type="datetimeFigureOut">
              <a:rPr lang="en-GB" smtClean="0"/>
              <a:t>04/04/2024</a:t>
            </a:fld>
            <a:endParaRPr lang="en-GB"/>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0F1B1-92CA-49AA-B70C-2FD952FA6C58}" type="slidenum">
              <a:rPr lang="en-GB" smtClean="0"/>
              <a:t>‹#›</a:t>
            </a:fld>
            <a:endParaRPr lang="en-GB"/>
          </a:p>
        </p:txBody>
      </p:sp>
    </p:spTree>
    <p:extLst>
      <p:ext uri="{BB962C8B-B14F-4D97-AF65-F5344CB8AC3E}">
        <p14:creationId xmlns:p14="http://schemas.microsoft.com/office/powerpoint/2010/main" val="366714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685800" y="1143000"/>
            <a:ext cx="5486400" cy="3086100"/>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ndParaRPr>
          </a:p>
        </p:txBody>
      </p:sp>
      <p:sp>
        <p:nvSpPr>
          <p:cNvPr id="38916" name="Slide Number Placeholder 3"/>
          <p:cNvSpPr txBox="1">
            <a:spLocks noGrp="1"/>
          </p:cNvSpPr>
          <p:nvPr/>
        </p:nvSpPr>
        <p:spPr bwMode="auto">
          <a:xfrm>
            <a:off x="3885453" y="8686800"/>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eaLnBrk="1" hangingPunct="1"/>
            <a:fld id="{A57F6B44-A623-4F8E-8022-1D6A50370CA7}" type="slidenum">
              <a:rPr lang="en-GB" altLang="en-US" sz="1200"/>
              <a:pPr algn="r" eaLnBrk="1" hangingPunct="1"/>
              <a:t>7</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5FC75E-4EB2-4C89-AEA5-D57C08DAC6E2}"/>
              </a:ext>
            </a:extLst>
          </p:cNvPr>
          <p:cNvSpPr>
            <a:spLocks noGrp="1" noChangeArrowheads="1"/>
          </p:cNvSpPr>
          <p:nvPr>
            <p:ph type="sldNum" sz="quarter" idx="5"/>
          </p:nvPr>
        </p:nvSpPr>
        <p:spPr>
          <a:ln/>
        </p:spPr>
        <p:txBody>
          <a:bodyPr/>
          <a:lstStyle/>
          <a:p>
            <a:fld id="{E4B50C6D-D2B4-4125-93A4-5A4860AB2958}" type="slidenum">
              <a:rPr lang="nl-NL" altLang="en-US"/>
              <a:pPr/>
              <a:t>11</a:t>
            </a:fld>
            <a:endParaRPr lang="nl-NL" altLang="en-US"/>
          </a:p>
        </p:txBody>
      </p:sp>
      <p:sp>
        <p:nvSpPr>
          <p:cNvPr id="1755138" name="Rectangle 2">
            <a:extLst>
              <a:ext uri="{FF2B5EF4-FFF2-40B4-BE49-F238E27FC236}">
                <a16:creationId xmlns:a16="http://schemas.microsoft.com/office/drawing/2014/main" id="{F2B0093C-52F3-40E8-B550-22AFB23B0728}"/>
              </a:ext>
            </a:extLst>
          </p:cNvPr>
          <p:cNvSpPr>
            <a:spLocks noGrp="1" noRot="1" noChangeAspect="1" noChangeArrowheads="1" noTextEdit="1"/>
          </p:cNvSpPr>
          <p:nvPr>
            <p:ph type="sldImg"/>
          </p:nvPr>
        </p:nvSpPr>
        <p:spPr bwMode="auto">
          <a:xfrm>
            <a:off x="341313" y="698500"/>
            <a:ext cx="6197600" cy="3486150"/>
          </a:xfrm>
          <a:prstGeom prst="rect">
            <a:avLst/>
          </a:prstGeom>
          <a:solidFill>
            <a:srgbClr val="FFFFFF"/>
          </a:solidFill>
          <a:ln>
            <a:solidFill>
              <a:srgbClr val="000000"/>
            </a:solidFill>
            <a:miter lim="800000"/>
            <a:headEnd/>
            <a:tailEnd/>
          </a:ln>
        </p:spPr>
      </p:sp>
      <p:sp>
        <p:nvSpPr>
          <p:cNvPr id="1755139" name="Rectangle 3">
            <a:extLst>
              <a:ext uri="{FF2B5EF4-FFF2-40B4-BE49-F238E27FC236}">
                <a16:creationId xmlns:a16="http://schemas.microsoft.com/office/drawing/2014/main" id="{CA2A699C-D0EE-46F2-AB67-3A9AF9854121}"/>
              </a:ext>
            </a:extLst>
          </p:cNvPr>
          <p:cNvSpPr>
            <a:spLocks noGrp="1" noChangeArrowheads="1"/>
          </p:cNvSpPr>
          <p:nvPr>
            <p:ph type="body" idx="1"/>
          </p:nvPr>
        </p:nvSpPr>
        <p:spPr bwMode="auto">
          <a:xfrm>
            <a:off x="917575" y="4416425"/>
            <a:ext cx="5046663" cy="4181475"/>
          </a:xfrm>
          <a:prstGeom prst="rect">
            <a:avLst/>
          </a:prstGeom>
          <a:solidFill>
            <a:srgbClr val="FFFFFF"/>
          </a:solidFill>
          <a:ln>
            <a:solidFill>
              <a:srgbClr val="000000"/>
            </a:solidFill>
            <a:miter lim="800000"/>
            <a:headEnd/>
            <a:tailEnd/>
          </a:ln>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p:cNvSpPr>
          <p:nvPr>
            <p:ph type="sldImg"/>
          </p:nvPr>
        </p:nvSpPr>
        <p:spPr>
          <a:solidFill>
            <a:srgbClr val="FFFFFF"/>
          </a:solidFill>
          <a:ln/>
        </p:spPr>
      </p:sp>
      <p:sp>
        <p:nvSpPr>
          <p:cNvPr id="1177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3328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10A5C2-FBF6-7662-C191-9E096AAF221B}"/>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C79D4198-CAE2-5AB2-86C5-D9F3FB435D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400050" indent="-400050" algn="l">
              <a:buAutoNum type="romanLcParenBoth"/>
            </a:pPr>
            <a:r>
              <a:rPr lang="hu-HU" sz="1800" b="0" i="0" u="none" strike="noStrike" baseline="0" dirty="0" err="1">
                <a:latin typeface="NimbusRomNo9L-Regu"/>
              </a:rPr>
              <a:t>insert</a:t>
            </a:r>
            <a:r>
              <a:rPr lang="hu-HU" sz="1800" b="0" i="0" u="none" strike="noStrike" baseline="0" dirty="0">
                <a:latin typeface="NimbusRomNo9L-Regu"/>
              </a:rPr>
              <a:t> a random </a:t>
            </a:r>
            <a:r>
              <a:rPr lang="en-US" sz="1800" b="0" i="0" u="none" strike="noStrike" baseline="0" dirty="0">
                <a:latin typeface="NimbusRomNo9L-Regu"/>
              </a:rPr>
              <a:t>instruction or remove an instruction at a random location</a:t>
            </a:r>
            <a:r>
              <a:rPr lang="hu-HU" sz="1800" b="0" i="0" u="none" strike="noStrike" baseline="0" dirty="0">
                <a:latin typeface="NimbusRomNo9L-Regu"/>
              </a:rPr>
              <a:t> </a:t>
            </a:r>
            <a:r>
              <a:rPr lang="en-US" sz="1800" b="0" i="0" u="none" strike="noStrike" baseline="0" dirty="0">
                <a:latin typeface="NimbusRomNo9L-Regu"/>
              </a:rPr>
              <a:t>in a component function,</a:t>
            </a:r>
            <a:endParaRPr lang="hu-HU" sz="1800" b="0" i="0" u="none" strike="noStrike" baseline="0">
              <a:latin typeface="NimbusRomNo9L-Regu"/>
            </a:endParaRPr>
          </a:p>
          <a:p>
            <a:pPr marL="400050" indent="-400050" algn="l">
              <a:buAutoNum type="romanLcParenBoth"/>
            </a:pPr>
            <a:r>
              <a:rPr lang="en-US" sz="1800" b="0" i="0" u="none" strike="noStrike" baseline="0">
                <a:latin typeface="NimbusRomNo9L-Regu"/>
              </a:rPr>
              <a:t> </a:t>
            </a:r>
            <a:r>
              <a:rPr lang="en-US" sz="1800" b="0" i="0" u="none" strike="noStrike" baseline="0" dirty="0">
                <a:latin typeface="NimbusRomNo9L-Regu"/>
              </a:rPr>
              <a:t>randomize all the instructions</a:t>
            </a:r>
            <a:r>
              <a:rPr lang="hu-HU" sz="1800" b="0" i="0" u="none" strike="noStrike" baseline="0" dirty="0">
                <a:latin typeface="NimbusRomNo9L-Regu"/>
              </a:rPr>
              <a:t> </a:t>
            </a:r>
            <a:r>
              <a:rPr lang="en-US" sz="1800" b="0" i="0" u="none" strike="noStrike" baseline="0" dirty="0">
                <a:latin typeface="NimbusRomNo9L-Regu"/>
              </a:rPr>
              <a:t>in a component function, or</a:t>
            </a:r>
            <a:endParaRPr lang="hu-HU" sz="1800" b="0" i="0" u="none" strike="noStrike" baseline="0" dirty="0">
              <a:latin typeface="NimbusRomNo9L-Regu"/>
            </a:endParaRPr>
          </a:p>
          <a:p>
            <a:pPr marL="400050" indent="-400050" algn="l">
              <a:buAutoNum type="romanLcParenBoth"/>
            </a:pPr>
            <a:r>
              <a:rPr lang="en-US" sz="1800" b="0" i="0" u="none" strike="noStrike" baseline="0" dirty="0">
                <a:latin typeface="NimbusRomNo9L-Regu"/>
              </a:rPr>
              <a:t>modify one of the arguments</a:t>
            </a:r>
            <a:r>
              <a:rPr lang="hu-HU" sz="1800" b="0" i="0" u="none" strike="noStrike" baseline="0" dirty="0">
                <a:latin typeface="NimbusRomNo9L-Regu"/>
              </a:rPr>
              <a:t> </a:t>
            </a:r>
            <a:r>
              <a:rPr lang="en-US" sz="1800" b="0" i="0" u="none" strike="noStrike" baseline="0" dirty="0">
                <a:latin typeface="NimbusRomNo9L-Regu"/>
              </a:rPr>
              <a:t>of an instruction by replacing it with a random choice</a:t>
            </a:r>
            <a:r>
              <a:rPr lang="hu-HU" sz="1800" b="0" i="0" u="none" strike="noStrike" baseline="0" dirty="0">
                <a:latin typeface="NimbusRomNo9L-Regu"/>
              </a:rPr>
              <a:t> </a:t>
            </a:r>
            <a:r>
              <a:rPr lang="en-US" sz="1800" b="0" i="0" u="none" strike="noStrike" baseline="0" dirty="0">
                <a:latin typeface="NimbusRomNo9L-Regu"/>
              </a:rPr>
              <a:t>(</a:t>
            </a:r>
            <a:r>
              <a:rPr lang="en-US" sz="1800" b="0" i="0" u="none" strike="noStrike" baseline="0" dirty="0">
                <a:latin typeface="NimbusRomNo9L-ReguItal"/>
              </a:rPr>
              <a:t>e.g</a:t>
            </a:r>
            <a:r>
              <a:rPr lang="en-US" sz="1800" b="0" i="0" u="none" strike="noStrike" baseline="0" dirty="0">
                <a:latin typeface="NimbusRomNo9L-Regu"/>
              </a:rPr>
              <a:t>. “swap the output address” or “change the value of a</a:t>
            </a:r>
          </a:p>
          <a:p>
            <a:pPr algn="l"/>
            <a:r>
              <a:rPr lang="hu-HU" sz="1800" b="0" i="0" u="none" strike="noStrike" baseline="0" dirty="0">
                <a:latin typeface="NimbusRomNo9L-Regu"/>
              </a:rPr>
              <a:t>constant”)</a:t>
            </a:r>
            <a:endParaRPr lang="hu-HU" dirty="0"/>
          </a:p>
        </p:txBody>
      </p:sp>
      <p:sp>
        <p:nvSpPr>
          <p:cNvPr id="4" name="Dia számának helye 3"/>
          <p:cNvSpPr>
            <a:spLocks noGrp="1"/>
          </p:cNvSpPr>
          <p:nvPr>
            <p:ph type="sldNum" sz="quarter" idx="5"/>
          </p:nvPr>
        </p:nvSpPr>
        <p:spPr/>
        <p:txBody>
          <a:bodyPr/>
          <a:lstStyle/>
          <a:p>
            <a:fld id="{AF057E06-6D32-F440-8120-F9ADDEB219AF}" type="slidenum">
              <a:rPr lang="en-US" smtClean="0"/>
              <a:t>29</a:t>
            </a:fld>
            <a:endParaRPr lang="en-US"/>
          </a:p>
        </p:txBody>
      </p:sp>
    </p:spTree>
    <p:extLst>
      <p:ext uri="{BB962C8B-B14F-4D97-AF65-F5344CB8AC3E}">
        <p14:creationId xmlns:p14="http://schemas.microsoft.com/office/powerpoint/2010/main" val="136940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p:cNvSpPr>
          <p:nvPr>
            <p:ph type="sldImg"/>
          </p:nvPr>
        </p:nvSpPr>
        <p:spPr>
          <a:solidFill>
            <a:srgbClr val="FFFFFF"/>
          </a:solidFill>
          <a:ln/>
        </p:spPr>
      </p:sp>
      <p:sp>
        <p:nvSpPr>
          <p:cNvPr id="1177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39228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7B2B50-1AC5-4498-90FC-ACA30FA8E15A}"/>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GB"/>
          </a:p>
        </p:txBody>
      </p:sp>
      <p:sp>
        <p:nvSpPr>
          <p:cNvPr id="3" name="Alcím 2">
            <a:extLst>
              <a:ext uri="{FF2B5EF4-FFF2-40B4-BE49-F238E27FC236}">
                <a16:creationId xmlns:a16="http://schemas.microsoft.com/office/drawing/2014/main" id="{6F64C10A-34ED-4C07-8DFB-5CDA81690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GB"/>
          </a:p>
        </p:txBody>
      </p:sp>
      <p:sp>
        <p:nvSpPr>
          <p:cNvPr id="4" name="Dátum helye 3">
            <a:extLst>
              <a:ext uri="{FF2B5EF4-FFF2-40B4-BE49-F238E27FC236}">
                <a16:creationId xmlns:a16="http://schemas.microsoft.com/office/drawing/2014/main" id="{56FF54FE-0950-44E8-8F4D-58819886085C}"/>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4E02AEA2-830F-41E0-922C-918FC57888BC}"/>
              </a:ext>
            </a:extLst>
          </p:cNvPr>
          <p:cNvSpPr>
            <a:spLocks noGrp="1"/>
          </p:cNvSpPr>
          <p:nvPr>
            <p:ph type="ftr" sz="quarter" idx="11"/>
          </p:nvPr>
        </p:nvSpPr>
        <p:spPr/>
        <p:txBody>
          <a:bodyPr/>
          <a:lstStyle/>
          <a:p>
            <a:endParaRPr lang="en-GB"/>
          </a:p>
        </p:txBody>
      </p:sp>
      <p:sp>
        <p:nvSpPr>
          <p:cNvPr id="6" name="Dia számának helye 5">
            <a:extLst>
              <a:ext uri="{FF2B5EF4-FFF2-40B4-BE49-F238E27FC236}">
                <a16:creationId xmlns:a16="http://schemas.microsoft.com/office/drawing/2014/main" id="{7CA8CBE5-8FE0-4D48-B7A2-DE7CB052C4BA}"/>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172413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585189-6F13-466D-8016-33072DF9DCE3}"/>
              </a:ext>
            </a:extLst>
          </p:cNvPr>
          <p:cNvSpPr>
            <a:spLocks noGrp="1"/>
          </p:cNvSpPr>
          <p:nvPr>
            <p:ph type="title"/>
          </p:nvPr>
        </p:nvSpPr>
        <p:spPr/>
        <p:txBody>
          <a:bodyPr/>
          <a:lstStyle/>
          <a:p>
            <a:r>
              <a:rPr lang="hu-HU"/>
              <a:t>Mintacím szerkesztése</a:t>
            </a:r>
            <a:endParaRPr lang="en-GB"/>
          </a:p>
        </p:txBody>
      </p:sp>
      <p:sp>
        <p:nvSpPr>
          <p:cNvPr id="3" name="Függőleges szöveg helye 2">
            <a:extLst>
              <a:ext uri="{FF2B5EF4-FFF2-40B4-BE49-F238E27FC236}">
                <a16:creationId xmlns:a16="http://schemas.microsoft.com/office/drawing/2014/main" id="{F1DEA764-6292-4D34-AD93-ABC90BCF15B1}"/>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Dátum helye 3">
            <a:extLst>
              <a:ext uri="{FF2B5EF4-FFF2-40B4-BE49-F238E27FC236}">
                <a16:creationId xmlns:a16="http://schemas.microsoft.com/office/drawing/2014/main" id="{26AED3C9-E45D-4C79-BC82-EB15F549A364}"/>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EA798105-50E5-43A4-9A95-3B20F5E04D04}"/>
              </a:ext>
            </a:extLst>
          </p:cNvPr>
          <p:cNvSpPr>
            <a:spLocks noGrp="1"/>
          </p:cNvSpPr>
          <p:nvPr>
            <p:ph type="ftr" sz="quarter" idx="11"/>
          </p:nvPr>
        </p:nvSpPr>
        <p:spPr/>
        <p:txBody>
          <a:bodyPr/>
          <a:lstStyle/>
          <a:p>
            <a:endParaRPr lang="en-GB"/>
          </a:p>
        </p:txBody>
      </p:sp>
      <p:sp>
        <p:nvSpPr>
          <p:cNvPr id="6" name="Dia számának helye 5">
            <a:extLst>
              <a:ext uri="{FF2B5EF4-FFF2-40B4-BE49-F238E27FC236}">
                <a16:creationId xmlns:a16="http://schemas.microsoft.com/office/drawing/2014/main" id="{799ACE8E-7B83-48F6-AF73-8FE0E62B0119}"/>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16170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B34BDDB-9C83-4408-AA47-C30F0B045DAE}"/>
              </a:ext>
            </a:extLst>
          </p:cNvPr>
          <p:cNvSpPr>
            <a:spLocks noGrp="1"/>
          </p:cNvSpPr>
          <p:nvPr>
            <p:ph type="title" orient="vert"/>
          </p:nvPr>
        </p:nvSpPr>
        <p:spPr>
          <a:xfrm>
            <a:off x="8724900" y="365125"/>
            <a:ext cx="2628900" cy="5811838"/>
          </a:xfrm>
        </p:spPr>
        <p:txBody>
          <a:bodyPr vert="eaVert"/>
          <a:lstStyle/>
          <a:p>
            <a:r>
              <a:rPr lang="hu-HU"/>
              <a:t>Mintacím szerkesztése</a:t>
            </a:r>
            <a:endParaRPr lang="en-GB"/>
          </a:p>
        </p:txBody>
      </p:sp>
      <p:sp>
        <p:nvSpPr>
          <p:cNvPr id="3" name="Függőleges szöveg helye 2">
            <a:extLst>
              <a:ext uri="{FF2B5EF4-FFF2-40B4-BE49-F238E27FC236}">
                <a16:creationId xmlns:a16="http://schemas.microsoft.com/office/drawing/2014/main" id="{601A46CB-B942-4F2A-AA2F-B31E0FCB9A3C}"/>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Dátum helye 3">
            <a:extLst>
              <a:ext uri="{FF2B5EF4-FFF2-40B4-BE49-F238E27FC236}">
                <a16:creationId xmlns:a16="http://schemas.microsoft.com/office/drawing/2014/main" id="{CC321C1B-8903-4913-B944-2E0DD4D7A4EB}"/>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EB246C27-B817-4252-9E1F-EFAB79112DF6}"/>
              </a:ext>
            </a:extLst>
          </p:cNvPr>
          <p:cNvSpPr>
            <a:spLocks noGrp="1"/>
          </p:cNvSpPr>
          <p:nvPr>
            <p:ph type="ftr" sz="quarter" idx="11"/>
          </p:nvPr>
        </p:nvSpPr>
        <p:spPr/>
        <p:txBody>
          <a:bodyPr/>
          <a:lstStyle/>
          <a:p>
            <a:endParaRPr lang="en-GB"/>
          </a:p>
        </p:txBody>
      </p:sp>
      <p:sp>
        <p:nvSpPr>
          <p:cNvPr id="6" name="Dia számának helye 5">
            <a:extLst>
              <a:ext uri="{FF2B5EF4-FFF2-40B4-BE49-F238E27FC236}">
                <a16:creationId xmlns:a16="http://schemas.microsoft.com/office/drawing/2014/main" id="{DD7E43B4-F29B-46C1-8414-48953AD0435E}"/>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99735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EFBA9D-9904-4B99-928E-2BE8E8E168D2}"/>
              </a:ext>
            </a:extLst>
          </p:cNvPr>
          <p:cNvSpPr>
            <a:spLocks noGrp="1"/>
          </p:cNvSpPr>
          <p:nvPr>
            <p:ph type="title"/>
          </p:nvPr>
        </p:nvSpPr>
        <p:spPr/>
        <p:txBody>
          <a:bodyPr/>
          <a:lstStyle/>
          <a:p>
            <a:r>
              <a:rPr lang="hu-HU"/>
              <a:t>Mintacím szerkesztése</a:t>
            </a:r>
            <a:endParaRPr lang="en-GB"/>
          </a:p>
        </p:txBody>
      </p:sp>
      <p:sp>
        <p:nvSpPr>
          <p:cNvPr id="3" name="Tartalom helye 2">
            <a:extLst>
              <a:ext uri="{FF2B5EF4-FFF2-40B4-BE49-F238E27FC236}">
                <a16:creationId xmlns:a16="http://schemas.microsoft.com/office/drawing/2014/main" id="{45D9B7A5-D427-450D-A62F-32DF0CC0F222}"/>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Dátum helye 3">
            <a:extLst>
              <a:ext uri="{FF2B5EF4-FFF2-40B4-BE49-F238E27FC236}">
                <a16:creationId xmlns:a16="http://schemas.microsoft.com/office/drawing/2014/main" id="{4ECEF762-C57C-48B2-B6EF-A6D6ECD7A48B}"/>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8585B93D-056D-48F8-9C52-9585E5B7B70D}"/>
              </a:ext>
            </a:extLst>
          </p:cNvPr>
          <p:cNvSpPr>
            <a:spLocks noGrp="1"/>
          </p:cNvSpPr>
          <p:nvPr>
            <p:ph type="ftr" sz="quarter" idx="11"/>
          </p:nvPr>
        </p:nvSpPr>
        <p:spPr/>
        <p:txBody>
          <a:bodyPr/>
          <a:lstStyle/>
          <a:p>
            <a:endParaRPr lang="en-GB"/>
          </a:p>
        </p:txBody>
      </p:sp>
      <p:sp>
        <p:nvSpPr>
          <p:cNvPr id="6" name="Dia számának helye 5">
            <a:extLst>
              <a:ext uri="{FF2B5EF4-FFF2-40B4-BE49-F238E27FC236}">
                <a16:creationId xmlns:a16="http://schemas.microsoft.com/office/drawing/2014/main" id="{BB1CA5CB-7FC8-4FE1-8BCB-A4ABAF83EDAF}"/>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246899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4C46DF-C72F-427F-BEC2-87FCA97ADB70}"/>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GB"/>
          </a:p>
        </p:txBody>
      </p:sp>
      <p:sp>
        <p:nvSpPr>
          <p:cNvPr id="3" name="Szöveg helye 2">
            <a:extLst>
              <a:ext uri="{FF2B5EF4-FFF2-40B4-BE49-F238E27FC236}">
                <a16:creationId xmlns:a16="http://schemas.microsoft.com/office/drawing/2014/main" id="{21B36F17-ACC8-4AA8-BAB7-02A7417C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70FF1752-11AC-4CA6-ADBC-F17FA5481908}"/>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17EEB1D8-3620-43B8-A813-702E5A315971}"/>
              </a:ext>
            </a:extLst>
          </p:cNvPr>
          <p:cNvSpPr>
            <a:spLocks noGrp="1"/>
          </p:cNvSpPr>
          <p:nvPr>
            <p:ph type="ftr" sz="quarter" idx="11"/>
          </p:nvPr>
        </p:nvSpPr>
        <p:spPr/>
        <p:txBody>
          <a:bodyPr/>
          <a:lstStyle/>
          <a:p>
            <a:endParaRPr lang="en-GB"/>
          </a:p>
        </p:txBody>
      </p:sp>
      <p:sp>
        <p:nvSpPr>
          <p:cNvPr id="6" name="Dia számának helye 5">
            <a:extLst>
              <a:ext uri="{FF2B5EF4-FFF2-40B4-BE49-F238E27FC236}">
                <a16:creationId xmlns:a16="http://schemas.microsoft.com/office/drawing/2014/main" id="{E9E081F6-8DB3-4574-B951-564E76A9FD36}"/>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2247360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CAE17C-AB64-4149-9D14-6FDA46EA2AEE}"/>
              </a:ext>
            </a:extLst>
          </p:cNvPr>
          <p:cNvSpPr>
            <a:spLocks noGrp="1"/>
          </p:cNvSpPr>
          <p:nvPr>
            <p:ph type="title"/>
          </p:nvPr>
        </p:nvSpPr>
        <p:spPr/>
        <p:txBody>
          <a:bodyPr/>
          <a:lstStyle/>
          <a:p>
            <a:r>
              <a:rPr lang="hu-HU"/>
              <a:t>Mintacím szerkesztése</a:t>
            </a:r>
            <a:endParaRPr lang="en-GB"/>
          </a:p>
        </p:txBody>
      </p:sp>
      <p:sp>
        <p:nvSpPr>
          <p:cNvPr id="3" name="Tartalom helye 2">
            <a:extLst>
              <a:ext uri="{FF2B5EF4-FFF2-40B4-BE49-F238E27FC236}">
                <a16:creationId xmlns:a16="http://schemas.microsoft.com/office/drawing/2014/main" id="{AFFA9DE3-EEDE-41F0-91C3-CF5B5679C0DE}"/>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Tartalom helye 3">
            <a:extLst>
              <a:ext uri="{FF2B5EF4-FFF2-40B4-BE49-F238E27FC236}">
                <a16:creationId xmlns:a16="http://schemas.microsoft.com/office/drawing/2014/main" id="{AB0C3431-AA9D-45F6-A15C-87872459D56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5" name="Dátum helye 4">
            <a:extLst>
              <a:ext uri="{FF2B5EF4-FFF2-40B4-BE49-F238E27FC236}">
                <a16:creationId xmlns:a16="http://schemas.microsoft.com/office/drawing/2014/main" id="{7B9B1DC5-9548-4612-B143-3EF0468D940B}"/>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6" name="Élőláb helye 5">
            <a:extLst>
              <a:ext uri="{FF2B5EF4-FFF2-40B4-BE49-F238E27FC236}">
                <a16:creationId xmlns:a16="http://schemas.microsoft.com/office/drawing/2014/main" id="{4A28F0CE-E701-4B43-9076-77A3714DCD85}"/>
              </a:ext>
            </a:extLst>
          </p:cNvPr>
          <p:cNvSpPr>
            <a:spLocks noGrp="1"/>
          </p:cNvSpPr>
          <p:nvPr>
            <p:ph type="ftr" sz="quarter" idx="11"/>
          </p:nvPr>
        </p:nvSpPr>
        <p:spPr/>
        <p:txBody>
          <a:bodyPr/>
          <a:lstStyle/>
          <a:p>
            <a:endParaRPr lang="en-GB"/>
          </a:p>
        </p:txBody>
      </p:sp>
      <p:sp>
        <p:nvSpPr>
          <p:cNvPr id="7" name="Dia számának helye 6">
            <a:extLst>
              <a:ext uri="{FF2B5EF4-FFF2-40B4-BE49-F238E27FC236}">
                <a16:creationId xmlns:a16="http://schemas.microsoft.com/office/drawing/2014/main" id="{097B2410-0F50-4FA4-A0BD-EEED13476B14}"/>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84342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C44B91-432C-434D-ABFA-9D17010B4C26}"/>
              </a:ext>
            </a:extLst>
          </p:cNvPr>
          <p:cNvSpPr>
            <a:spLocks noGrp="1"/>
          </p:cNvSpPr>
          <p:nvPr>
            <p:ph type="title"/>
          </p:nvPr>
        </p:nvSpPr>
        <p:spPr>
          <a:xfrm>
            <a:off x="839788" y="365125"/>
            <a:ext cx="10515600" cy="1325563"/>
          </a:xfrm>
        </p:spPr>
        <p:txBody>
          <a:bodyPr/>
          <a:lstStyle/>
          <a:p>
            <a:r>
              <a:rPr lang="hu-HU"/>
              <a:t>Mintacím szerkesztése</a:t>
            </a:r>
            <a:endParaRPr lang="en-GB"/>
          </a:p>
        </p:txBody>
      </p:sp>
      <p:sp>
        <p:nvSpPr>
          <p:cNvPr id="3" name="Szöveg helye 2">
            <a:extLst>
              <a:ext uri="{FF2B5EF4-FFF2-40B4-BE49-F238E27FC236}">
                <a16:creationId xmlns:a16="http://schemas.microsoft.com/office/drawing/2014/main" id="{92AEF89C-A391-4C90-A738-1EEC30DBAE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74504899-8C07-4423-9EB4-C9636044BB01}"/>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5" name="Szöveg helye 4">
            <a:extLst>
              <a:ext uri="{FF2B5EF4-FFF2-40B4-BE49-F238E27FC236}">
                <a16:creationId xmlns:a16="http://schemas.microsoft.com/office/drawing/2014/main" id="{DDE42B5B-8976-4FA4-85B7-6AC12677E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4EB682C0-F2CF-453E-ABEC-DF6FE0CF6E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7" name="Dátum helye 6">
            <a:extLst>
              <a:ext uri="{FF2B5EF4-FFF2-40B4-BE49-F238E27FC236}">
                <a16:creationId xmlns:a16="http://schemas.microsoft.com/office/drawing/2014/main" id="{D95FF4CF-A8CD-4156-B9E1-5AA6194D56E5}"/>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8" name="Élőláb helye 7">
            <a:extLst>
              <a:ext uri="{FF2B5EF4-FFF2-40B4-BE49-F238E27FC236}">
                <a16:creationId xmlns:a16="http://schemas.microsoft.com/office/drawing/2014/main" id="{768C7907-4A8B-40FD-BB14-5D8828E60AB5}"/>
              </a:ext>
            </a:extLst>
          </p:cNvPr>
          <p:cNvSpPr>
            <a:spLocks noGrp="1"/>
          </p:cNvSpPr>
          <p:nvPr>
            <p:ph type="ftr" sz="quarter" idx="11"/>
          </p:nvPr>
        </p:nvSpPr>
        <p:spPr/>
        <p:txBody>
          <a:bodyPr/>
          <a:lstStyle/>
          <a:p>
            <a:endParaRPr lang="en-GB"/>
          </a:p>
        </p:txBody>
      </p:sp>
      <p:sp>
        <p:nvSpPr>
          <p:cNvPr id="9" name="Dia számának helye 8">
            <a:extLst>
              <a:ext uri="{FF2B5EF4-FFF2-40B4-BE49-F238E27FC236}">
                <a16:creationId xmlns:a16="http://schemas.microsoft.com/office/drawing/2014/main" id="{17D2BF5D-13E2-4051-982D-CD18A1CBEB55}"/>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187427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328B0BE-37BE-4C0D-9F42-EC157291EA65}"/>
              </a:ext>
            </a:extLst>
          </p:cNvPr>
          <p:cNvSpPr>
            <a:spLocks noGrp="1"/>
          </p:cNvSpPr>
          <p:nvPr>
            <p:ph type="title"/>
          </p:nvPr>
        </p:nvSpPr>
        <p:spPr/>
        <p:txBody>
          <a:bodyPr/>
          <a:lstStyle/>
          <a:p>
            <a:r>
              <a:rPr lang="hu-HU"/>
              <a:t>Mintacím szerkesztése</a:t>
            </a:r>
            <a:endParaRPr lang="en-GB"/>
          </a:p>
        </p:txBody>
      </p:sp>
      <p:sp>
        <p:nvSpPr>
          <p:cNvPr id="3" name="Dátum helye 2">
            <a:extLst>
              <a:ext uri="{FF2B5EF4-FFF2-40B4-BE49-F238E27FC236}">
                <a16:creationId xmlns:a16="http://schemas.microsoft.com/office/drawing/2014/main" id="{88D220FE-5489-4008-AA53-CF3BDF0E9AAC}"/>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4" name="Élőláb helye 3">
            <a:extLst>
              <a:ext uri="{FF2B5EF4-FFF2-40B4-BE49-F238E27FC236}">
                <a16:creationId xmlns:a16="http://schemas.microsoft.com/office/drawing/2014/main" id="{8B12592C-0EA4-4593-855A-1A196A43C320}"/>
              </a:ext>
            </a:extLst>
          </p:cNvPr>
          <p:cNvSpPr>
            <a:spLocks noGrp="1"/>
          </p:cNvSpPr>
          <p:nvPr>
            <p:ph type="ftr" sz="quarter" idx="11"/>
          </p:nvPr>
        </p:nvSpPr>
        <p:spPr/>
        <p:txBody>
          <a:bodyPr/>
          <a:lstStyle/>
          <a:p>
            <a:endParaRPr lang="en-GB"/>
          </a:p>
        </p:txBody>
      </p:sp>
      <p:sp>
        <p:nvSpPr>
          <p:cNvPr id="5" name="Dia számának helye 4">
            <a:extLst>
              <a:ext uri="{FF2B5EF4-FFF2-40B4-BE49-F238E27FC236}">
                <a16:creationId xmlns:a16="http://schemas.microsoft.com/office/drawing/2014/main" id="{AB3AE909-C08D-4959-865D-B6354AAA7A31}"/>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398316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375A75C0-928A-46A6-88F9-F5ECB7F53A80}"/>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3" name="Élőláb helye 2">
            <a:extLst>
              <a:ext uri="{FF2B5EF4-FFF2-40B4-BE49-F238E27FC236}">
                <a16:creationId xmlns:a16="http://schemas.microsoft.com/office/drawing/2014/main" id="{D72FDB15-ECAB-4645-BFCA-B345402F4BB9}"/>
              </a:ext>
            </a:extLst>
          </p:cNvPr>
          <p:cNvSpPr>
            <a:spLocks noGrp="1"/>
          </p:cNvSpPr>
          <p:nvPr>
            <p:ph type="ftr" sz="quarter" idx="11"/>
          </p:nvPr>
        </p:nvSpPr>
        <p:spPr/>
        <p:txBody>
          <a:bodyPr/>
          <a:lstStyle/>
          <a:p>
            <a:endParaRPr lang="en-GB"/>
          </a:p>
        </p:txBody>
      </p:sp>
      <p:sp>
        <p:nvSpPr>
          <p:cNvPr id="4" name="Dia számának helye 3">
            <a:extLst>
              <a:ext uri="{FF2B5EF4-FFF2-40B4-BE49-F238E27FC236}">
                <a16:creationId xmlns:a16="http://schemas.microsoft.com/office/drawing/2014/main" id="{AEB56051-AE87-4F03-964D-84AAA37BA4B3}"/>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9884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DECEEFA-5132-4A9D-A52D-8930FC6AA7A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GB"/>
          </a:p>
        </p:txBody>
      </p:sp>
      <p:sp>
        <p:nvSpPr>
          <p:cNvPr id="3" name="Tartalom helye 2">
            <a:extLst>
              <a:ext uri="{FF2B5EF4-FFF2-40B4-BE49-F238E27FC236}">
                <a16:creationId xmlns:a16="http://schemas.microsoft.com/office/drawing/2014/main" id="{D9303CAD-EBDA-4FBC-95B1-71B7A478C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Szöveg helye 3">
            <a:extLst>
              <a:ext uri="{FF2B5EF4-FFF2-40B4-BE49-F238E27FC236}">
                <a16:creationId xmlns:a16="http://schemas.microsoft.com/office/drawing/2014/main" id="{CBAB58D7-9452-47A2-B4C9-35B0C71C4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62A4D2F-CD5C-483A-AC9C-3984AD46E931}"/>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6" name="Élőláb helye 5">
            <a:extLst>
              <a:ext uri="{FF2B5EF4-FFF2-40B4-BE49-F238E27FC236}">
                <a16:creationId xmlns:a16="http://schemas.microsoft.com/office/drawing/2014/main" id="{AE063B4E-E7FA-47CE-A270-EF0A966D9768}"/>
              </a:ext>
            </a:extLst>
          </p:cNvPr>
          <p:cNvSpPr>
            <a:spLocks noGrp="1"/>
          </p:cNvSpPr>
          <p:nvPr>
            <p:ph type="ftr" sz="quarter" idx="11"/>
          </p:nvPr>
        </p:nvSpPr>
        <p:spPr/>
        <p:txBody>
          <a:bodyPr/>
          <a:lstStyle/>
          <a:p>
            <a:endParaRPr lang="en-GB"/>
          </a:p>
        </p:txBody>
      </p:sp>
      <p:sp>
        <p:nvSpPr>
          <p:cNvPr id="7" name="Dia számának helye 6">
            <a:extLst>
              <a:ext uri="{FF2B5EF4-FFF2-40B4-BE49-F238E27FC236}">
                <a16:creationId xmlns:a16="http://schemas.microsoft.com/office/drawing/2014/main" id="{E025362D-D156-4105-8F5B-C911875C3E7A}"/>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275463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8D45435-AE8E-4298-8A7D-3B9D058A1345}"/>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GB"/>
          </a:p>
        </p:txBody>
      </p:sp>
      <p:sp>
        <p:nvSpPr>
          <p:cNvPr id="3" name="Kép helye 2">
            <a:extLst>
              <a:ext uri="{FF2B5EF4-FFF2-40B4-BE49-F238E27FC236}">
                <a16:creationId xmlns:a16="http://schemas.microsoft.com/office/drawing/2014/main" id="{02C2AFAB-6036-4CA9-B1AA-4B46132CE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zöveg helye 3">
            <a:extLst>
              <a:ext uri="{FF2B5EF4-FFF2-40B4-BE49-F238E27FC236}">
                <a16:creationId xmlns:a16="http://schemas.microsoft.com/office/drawing/2014/main" id="{64735A98-9E64-413E-95BD-2EA9D1724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D4C71DB-FAFD-4811-A576-B587F12B4FDA}"/>
              </a:ext>
            </a:extLst>
          </p:cNvPr>
          <p:cNvSpPr>
            <a:spLocks noGrp="1"/>
          </p:cNvSpPr>
          <p:nvPr>
            <p:ph type="dt" sz="half" idx="10"/>
          </p:nvPr>
        </p:nvSpPr>
        <p:spPr/>
        <p:txBody>
          <a:bodyPr/>
          <a:lstStyle/>
          <a:p>
            <a:fld id="{4D2D8D27-167C-4D83-A381-1CD382E8151E}" type="datetimeFigureOut">
              <a:rPr lang="en-GB" smtClean="0"/>
              <a:t>04/04/2024</a:t>
            </a:fld>
            <a:endParaRPr lang="en-GB"/>
          </a:p>
        </p:txBody>
      </p:sp>
      <p:sp>
        <p:nvSpPr>
          <p:cNvPr id="6" name="Élőláb helye 5">
            <a:extLst>
              <a:ext uri="{FF2B5EF4-FFF2-40B4-BE49-F238E27FC236}">
                <a16:creationId xmlns:a16="http://schemas.microsoft.com/office/drawing/2014/main" id="{06ACAB27-7477-460E-BD03-07F32760C826}"/>
              </a:ext>
            </a:extLst>
          </p:cNvPr>
          <p:cNvSpPr>
            <a:spLocks noGrp="1"/>
          </p:cNvSpPr>
          <p:nvPr>
            <p:ph type="ftr" sz="quarter" idx="11"/>
          </p:nvPr>
        </p:nvSpPr>
        <p:spPr/>
        <p:txBody>
          <a:bodyPr/>
          <a:lstStyle/>
          <a:p>
            <a:endParaRPr lang="en-GB"/>
          </a:p>
        </p:txBody>
      </p:sp>
      <p:sp>
        <p:nvSpPr>
          <p:cNvPr id="7" name="Dia számának helye 6">
            <a:extLst>
              <a:ext uri="{FF2B5EF4-FFF2-40B4-BE49-F238E27FC236}">
                <a16:creationId xmlns:a16="http://schemas.microsoft.com/office/drawing/2014/main" id="{3EADB051-1D6E-4E0A-AD21-E485205BAE61}"/>
              </a:ext>
            </a:extLst>
          </p:cNvPr>
          <p:cNvSpPr>
            <a:spLocks noGrp="1"/>
          </p:cNvSpPr>
          <p:nvPr>
            <p:ph type="sldNum" sz="quarter" idx="12"/>
          </p:nvPr>
        </p:nvSpPr>
        <p:spPr/>
        <p:txBody>
          <a:bodyPr/>
          <a:lstStyle/>
          <a:p>
            <a:fld id="{E64B72AF-AA8E-4549-A4E7-FD276ED1185F}" type="slidenum">
              <a:rPr lang="en-GB" smtClean="0"/>
              <a:t>‹#›</a:t>
            </a:fld>
            <a:endParaRPr lang="en-GB"/>
          </a:p>
        </p:txBody>
      </p:sp>
    </p:spTree>
    <p:extLst>
      <p:ext uri="{BB962C8B-B14F-4D97-AF65-F5344CB8AC3E}">
        <p14:creationId xmlns:p14="http://schemas.microsoft.com/office/powerpoint/2010/main" val="1300774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3E654CF9-4A84-4765-A614-A1FA73C7C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GB"/>
          </a:p>
        </p:txBody>
      </p:sp>
      <p:sp>
        <p:nvSpPr>
          <p:cNvPr id="3" name="Szöveg helye 2">
            <a:extLst>
              <a:ext uri="{FF2B5EF4-FFF2-40B4-BE49-F238E27FC236}">
                <a16:creationId xmlns:a16="http://schemas.microsoft.com/office/drawing/2014/main" id="{602C1236-3B29-4223-B2BC-571F931A7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Dátum helye 3">
            <a:extLst>
              <a:ext uri="{FF2B5EF4-FFF2-40B4-BE49-F238E27FC236}">
                <a16:creationId xmlns:a16="http://schemas.microsoft.com/office/drawing/2014/main" id="{D7D56BDA-F2B4-47A3-BF4A-69B0DEEE4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D8D27-167C-4D83-A381-1CD382E8151E}" type="datetimeFigureOut">
              <a:rPr lang="en-GB" smtClean="0"/>
              <a:t>04/04/2024</a:t>
            </a:fld>
            <a:endParaRPr lang="en-GB"/>
          </a:p>
        </p:txBody>
      </p:sp>
      <p:sp>
        <p:nvSpPr>
          <p:cNvPr id="5" name="Élőláb helye 4">
            <a:extLst>
              <a:ext uri="{FF2B5EF4-FFF2-40B4-BE49-F238E27FC236}">
                <a16:creationId xmlns:a16="http://schemas.microsoft.com/office/drawing/2014/main" id="{94367BEA-FE1A-4796-89BF-B0B22BB727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Dia számának helye 5">
            <a:extLst>
              <a:ext uri="{FF2B5EF4-FFF2-40B4-BE49-F238E27FC236}">
                <a16:creationId xmlns:a16="http://schemas.microsoft.com/office/drawing/2014/main" id="{3445DE19-770C-442D-B7FF-DD683DF95B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B72AF-AA8E-4549-A4E7-FD276ED1185F}" type="slidenum">
              <a:rPr lang="en-GB" smtClean="0"/>
              <a:t>‹#›</a:t>
            </a:fld>
            <a:endParaRPr lang="en-GB"/>
          </a:p>
        </p:txBody>
      </p:sp>
    </p:spTree>
    <p:extLst>
      <p:ext uri="{BB962C8B-B14F-4D97-AF65-F5344CB8AC3E}">
        <p14:creationId xmlns:p14="http://schemas.microsoft.com/office/powerpoint/2010/main" val="267762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F0E6F7-F58B-4A0D-9926-D74CE2C1068C}"/>
              </a:ext>
            </a:extLst>
          </p:cNvPr>
          <p:cNvSpPr>
            <a:spLocks noGrp="1"/>
          </p:cNvSpPr>
          <p:nvPr>
            <p:ph type="ctrTitle"/>
          </p:nvPr>
        </p:nvSpPr>
        <p:spPr/>
        <p:txBody>
          <a:bodyPr>
            <a:normAutofit/>
          </a:bodyPr>
          <a:lstStyle/>
          <a:p>
            <a:r>
              <a:rPr lang="en-GB" b="0" i="0" dirty="0">
                <a:solidFill>
                  <a:srgbClr val="050505"/>
                </a:solidFill>
                <a:effectLst/>
                <a:latin typeface="Segoe UI Historic" panose="020B0502040204020203" pitchFamily="34" charset="0"/>
              </a:rPr>
              <a:t>Az </a:t>
            </a:r>
            <a:r>
              <a:rPr lang="en-GB" b="0" i="0" dirty="0" err="1">
                <a:solidFill>
                  <a:srgbClr val="050505"/>
                </a:solidFill>
                <a:effectLst/>
                <a:latin typeface="Segoe UI Historic" panose="020B0502040204020203" pitchFamily="34" charset="0"/>
              </a:rPr>
              <a:t>emberiség</a:t>
            </a:r>
            <a:r>
              <a:rPr lang="en-GB" b="0" i="0" dirty="0">
                <a:solidFill>
                  <a:srgbClr val="050505"/>
                </a:solidFill>
                <a:effectLst/>
                <a:latin typeface="Segoe UI Historic" panose="020B0502040204020203" pitchFamily="34" charset="0"/>
              </a:rPr>
              <a:t> </a:t>
            </a:r>
            <a:r>
              <a:rPr lang="en-GB" b="0" i="0" dirty="0" err="1">
                <a:solidFill>
                  <a:srgbClr val="050505"/>
                </a:solidFill>
                <a:effectLst/>
                <a:latin typeface="Segoe UI Historic" panose="020B0502040204020203" pitchFamily="34" charset="0"/>
              </a:rPr>
              <a:t>túlélésének</a:t>
            </a:r>
            <a:r>
              <a:rPr lang="en-GB" b="0" i="0" dirty="0">
                <a:solidFill>
                  <a:srgbClr val="050505"/>
                </a:solidFill>
                <a:effectLst/>
                <a:latin typeface="Segoe UI Historic" panose="020B0502040204020203" pitchFamily="34" charset="0"/>
              </a:rPr>
              <a:t> </a:t>
            </a:r>
            <a:r>
              <a:rPr lang="en-GB" b="0" i="0" dirty="0" err="1">
                <a:solidFill>
                  <a:srgbClr val="050505"/>
                </a:solidFill>
                <a:effectLst/>
                <a:latin typeface="Segoe UI Historic" panose="020B0502040204020203" pitchFamily="34" charset="0"/>
              </a:rPr>
              <a:t>esélyei</a:t>
            </a:r>
            <a:endParaRPr lang="en-GB" dirty="0"/>
          </a:p>
        </p:txBody>
      </p:sp>
      <p:sp>
        <p:nvSpPr>
          <p:cNvPr id="3" name="Alcím 2">
            <a:extLst>
              <a:ext uri="{FF2B5EF4-FFF2-40B4-BE49-F238E27FC236}">
                <a16:creationId xmlns:a16="http://schemas.microsoft.com/office/drawing/2014/main" id="{15653379-57FA-413D-B74D-9ED75645D230}"/>
              </a:ext>
            </a:extLst>
          </p:cNvPr>
          <p:cNvSpPr>
            <a:spLocks noGrp="1"/>
          </p:cNvSpPr>
          <p:nvPr>
            <p:ph type="subTitle" idx="1"/>
          </p:nvPr>
        </p:nvSpPr>
        <p:spPr/>
        <p:txBody>
          <a:bodyPr/>
          <a:lstStyle/>
          <a:p>
            <a:r>
              <a:rPr lang="hu-HU" dirty="0"/>
              <a:t>Szathmáry Eörs</a:t>
            </a:r>
            <a:endParaRPr lang="en-GB" dirty="0"/>
          </a:p>
        </p:txBody>
      </p:sp>
      <p:pic>
        <p:nvPicPr>
          <p:cNvPr id="4" name="Tartalom helye 6">
            <a:extLst>
              <a:ext uri="{FF2B5EF4-FFF2-40B4-BE49-F238E27FC236}">
                <a16:creationId xmlns:a16="http://schemas.microsoft.com/office/drawing/2014/main" id="{3A0A3BB1-12B7-930F-3ECE-1B0561A26925}"/>
              </a:ext>
            </a:extLst>
          </p:cNvPr>
          <p:cNvPicPr>
            <a:picLocks noChangeAspect="1"/>
          </p:cNvPicPr>
          <p:nvPr/>
        </p:nvPicPr>
        <p:blipFill>
          <a:blip r:embed="rId2"/>
          <a:stretch>
            <a:fillRect/>
          </a:stretch>
        </p:blipFill>
        <p:spPr>
          <a:xfrm>
            <a:off x="257452" y="5735637"/>
            <a:ext cx="3516086" cy="679777"/>
          </a:xfrm>
          <a:prstGeom prst="rect">
            <a:avLst/>
          </a:prstGeom>
          <a:solidFill>
            <a:schemeClr val="bg1"/>
          </a:solidFill>
        </p:spPr>
      </p:pic>
      <p:pic>
        <p:nvPicPr>
          <p:cNvPr id="5" name="Kép 4">
            <a:extLst>
              <a:ext uri="{FF2B5EF4-FFF2-40B4-BE49-F238E27FC236}">
                <a16:creationId xmlns:a16="http://schemas.microsoft.com/office/drawing/2014/main" id="{9B5B61DD-5772-DC24-BC79-F5EA58BC5A31}"/>
              </a:ext>
            </a:extLst>
          </p:cNvPr>
          <p:cNvPicPr>
            <a:picLocks noChangeAspect="1"/>
          </p:cNvPicPr>
          <p:nvPr/>
        </p:nvPicPr>
        <p:blipFill>
          <a:blip r:embed="rId3"/>
          <a:stretch>
            <a:fillRect/>
          </a:stretch>
        </p:blipFill>
        <p:spPr>
          <a:xfrm>
            <a:off x="257452" y="4429919"/>
            <a:ext cx="1025289" cy="1201510"/>
          </a:xfrm>
          <a:prstGeom prst="rect">
            <a:avLst/>
          </a:prstGeom>
          <a:solidFill>
            <a:schemeClr val="bg1"/>
          </a:solidFill>
        </p:spPr>
      </p:pic>
      <p:pic>
        <p:nvPicPr>
          <p:cNvPr id="6" name="Kép 5">
            <a:extLst>
              <a:ext uri="{FF2B5EF4-FFF2-40B4-BE49-F238E27FC236}">
                <a16:creationId xmlns:a16="http://schemas.microsoft.com/office/drawing/2014/main" id="{863F8440-F77B-1931-1F67-6C18462026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5083" y="5631429"/>
            <a:ext cx="3363830" cy="786204"/>
          </a:xfrm>
          <a:prstGeom prst="rect">
            <a:avLst/>
          </a:prstGeom>
          <a:noFill/>
          <a:ln>
            <a:noFill/>
          </a:ln>
        </p:spPr>
      </p:pic>
    </p:spTree>
    <p:extLst>
      <p:ext uri="{BB962C8B-B14F-4D97-AF65-F5344CB8AC3E}">
        <p14:creationId xmlns:p14="http://schemas.microsoft.com/office/powerpoint/2010/main" val="37566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697C78-98F3-4F64-9C5E-04A4268F8A53}"/>
              </a:ext>
            </a:extLst>
          </p:cNvPr>
          <p:cNvSpPr>
            <a:spLocks noGrp="1"/>
          </p:cNvSpPr>
          <p:nvPr>
            <p:ph type="title"/>
          </p:nvPr>
        </p:nvSpPr>
        <p:spPr/>
        <p:txBody>
          <a:bodyPr/>
          <a:lstStyle/>
          <a:p>
            <a:pPr algn="ctr"/>
            <a:r>
              <a:rPr lang="hu-HU" dirty="0"/>
              <a:t>Elhúzódó hatások</a:t>
            </a:r>
            <a:endParaRPr lang="en-GB" dirty="0"/>
          </a:p>
        </p:txBody>
      </p:sp>
      <p:pic>
        <p:nvPicPr>
          <p:cNvPr id="5122" name="Picture 2" descr="sea level rise after emissions are reduced">
            <a:extLst>
              <a:ext uri="{FF2B5EF4-FFF2-40B4-BE49-F238E27FC236}">
                <a16:creationId xmlns:a16="http://schemas.microsoft.com/office/drawing/2014/main" id="{983EBC89-45C1-421E-89CB-274B969F1B1E}"/>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3077633"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1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4115" name="Object 3">
            <a:extLst>
              <a:ext uri="{FF2B5EF4-FFF2-40B4-BE49-F238E27FC236}">
                <a16:creationId xmlns:a16="http://schemas.microsoft.com/office/drawing/2014/main" id="{5ABC0108-0B52-46DF-8208-74A809825675}"/>
              </a:ext>
            </a:extLst>
          </p:cNvPr>
          <p:cNvGraphicFramePr>
            <a:graphicFrameLocks noChangeAspect="1"/>
          </p:cNvGraphicFramePr>
          <p:nvPr>
            <p:extLst>
              <p:ext uri="{D42A27DB-BD31-4B8C-83A1-F6EECF244321}">
                <p14:modId xmlns:p14="http://schemas.microsoft.com/office/powerpoint/2010/main" val="1967999416"/>
              </p:ext>
            </p:extLst>
          </p:nvPr>
        </p:nvGraphicFramePr>
        <p:xfrm>
          <a:off x="138436" y="1332242"/>
          <a:ext cx="6256231" cy="4123266"/>
        </p:xfrm>
        <a:graphic>
          <a:graphicData uri="http://schemas.openxmlformats.org/presentationml/2006/ole">
            <mc:AlternateContent xmlns:mc="http://schemas.openxmlformats.org/markup-compatibility/2006">
              <mc:Choice xmlns:v="urn:schemas-microsoft-com:vml" Requires="v">
                <p:oleObj name="Bitmap Image" r:id="rId3" imgW="6009524" imgH="4505954" progId="Paint.Picture">
                  <p:embed/>
                </p:oleObj>
              </mc:Choice>
              <mc:Fallback>
                <p:oleObj name="Bitmap Image" r:id="rId3" imgW="6009524" imgH="4505954" progId="Paint.Picture">
                  <p:embed/>
                  <p:pic>
                    <p:nvPicPr>
                      <p:cNvPr id="1754115" name="Object 3">
                        <a:extLst>
                          <a:ext uri="{FF2B5EF4-FFF2-40B4-BE49-F238E27FC236}">
                            <a16:creationId xmlns:a16="http://schemas.microsoft.com/office/drawing/2014/main" id="{5ABC0108-0B52-46DF-8208-74A809825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6" y="1332242"/>
                        <a:ext cx="6256231" cy="4123266"/>
                      </a:xfrm>
                      <a:prstGeom prst="rect">
                        <a:avLst/>
                      </a:prstGeom>
                      <a:noFill/>
                      <a:ln>
                        <a:noFill/>
                      </a:ln>
                      <a:effectLst/>
                    </p:spPr>
                  </p:pic>
                </p:oleObj>
              </mc:Fallback>
            </mc:AlternateContent>
          </a:graphicData>
        </a:graphic>
      </p:graphicFrame>
      <p:sp>
        <p:nvSpPr>
          <p:cNvPr id="1754116" name="Text Box 4">
            <a:extLst>
              <a:ext uri="{FF2B5EF4-FFF2-40B4-BE49-F238E27FC236}">
                <a16:creationId xmlns:a16="http://schemas.microsoft.com/office/drawing/2014/main" id="{503074FE-D692-4A13-987F-F96605E953B1}"/>
              </a:ext>
            </a:extLst>
          </p:cNvPr>
          <p:cNvSpPr txBox="1">
            <a:spLocks noChangeArrowheads="1"/>
          </p:cNvSpPr>
          <p:nvPr/>
        </p:nvSpPr>
        <p:spPr bwMode="auto">
          <a:xfrm>
            <a:off x="5013530" y="3272904"/>
            <a:ext cx="686850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0"/>
              </a:spcBef>
              <a:buFontTx/>
              <a:buNone/>
            </a:pPr>
            <a:r>
              <a:rPr lang="en-US" altLang="en-US" sz="2800" dirty="0" err="1"/>
              <a:t>Gandhit</a:t>
            </a:r>
            <a:r>
              <a:rPr lang="en-US" altLang="en-US" sz="2800" dirty="0"/>
              <a:t> </a:t>
            </a:r>
            <a:r>
              <a:rPr lang="en-US" altLang="en-US" sz="2800" dirty="0" err="1"/>
              <a:t>egyszer</a:t>
            </a:r>
            <a:r>
              <a:rPr lang="en-US" altLang="en-US" sz="2800" dirty="0"/>
              <a:t> </a:t>
            </a:r>
            <a:r>
              <a:rPr lang="en-US" altLang="en-US" sz="2800" dirty="0" err="1"/>
              <a:t>megkérdezték</a:t>
            </a:r>
            <a:r>
              <a:rPr lang="en-US" altLang="en-US" sz="2800" dirty="0"/>
              <a:t>, </a:t>
            </a:r>
            <a:r>
              <a:rPr lang="en-US" altLang="en-US" sz="2800" dirty="0" err="1"/>
              <a:t>hogy</a:t>
            </a:r>
            <a:r>
              <a:rPr lang="en-US" altLang="en-US" sz="2800" dirty="0"/>
              <a:t> </a:t>
            </a:r>
            <a:r>
              <a:rPr lang="en-US" altLang="en-US" sz="2800" dirty="0" err="1"/>
              <a:t>elvárja</a:t>
            </a:r>
            <a:r>
              <a:rPr lang="en-US" altLang="en-US" sz="2800" dirty="0"/>
              <a:t>-e, </a:t>
            </a:r>
            <a:r>
              <a:rPr lang="en-US" altLang="en-US" sz="2800" dirty="0" err="1"/>
              <a:t>hogy</a:t>
            </a:r>
            <a:r>
              <a:rPr lang="en-US" altLang="en-US" sz="2800" dirty="0"/>
              <a:t> India </a:t>
            </a:r>
            <a:r>
              <a:rPr lang="en-US" altLang="en-US" sz="2800" dirty="0" err="1"/>
              <a:t>elérje</a:t>
            </a:r>
            <a:r>
              <a:rPr lang="en-US" altLang="en-US" sz="2800" dirty="0"/>
              <a:t> </a:t>
            </a:r>
            <a:r>
              <a:rPr lang="en-US" altLang="en-US" sz="2800" dirty="0" err="1"/>
              <a:t>ugyanazt</a:t>
            </a:r>
            <a:r>
              <a:rPr lang="en-US" altLang="en-US" sz="2800" dirty="0"/>
              <a:t> </a:t>
            </a:r>
            <a:r>
              <a:rPr lang="en-US" altLang="en-US" sz="2800" dirty="0" err="1"/>
              <a:t>az</a:t>
            </a:r>
            <a:r>
              <a:rPr lang="en-US" altLang="en-US" sz="2800" dirty="0"/>
              <a:t> </a:t>
            </a:r>
            <a:r>
              <a:rPr lang="en-US" altLang="en-US" sz="2800" dirty="0" err="1"/>
              <a:t>életszínvonalat</a:t>
            </a:r>
            <a:r>
              <a:rPr lang="en-US" altLang="en-US" sz="2800" dirty="0"/>
              <a:t>, mint Nagy-Britannia. </a:t>
            </a:r>
            <a:r>
              <a:rPr lang="en-US" altLang="en-US" sz="2800" dirty="0" err="1"/>
              <a:t>Azt</a:t>
            </a:r>
            <a:r>
              <a:rPr lang="en-US" altLang="en-US" sz="2800" dirty="0"/>
              <a:t> </a:t>
            </a:r>
            <a:r>
              <a:rPr lang="en-US" altLang="en-US" sz="2800" dirty="0" err="1"/>
              <a:t>válaszolta</a:t>
            </a:r>
            <a:r>
              <a:rPr lang="en-US" altLang="en-US" sz="2800" dirty="0"/>
              <a:t>:</a:t>
            </a:r>
            <a:endParaRPr lang="hu-HU" altLang="en-US" sz="2800" dirty="0"/>
          </a:p>
          <a:p>
            <a:pPr algn="l" eaLnBrk="1" hangingPunct="1">
              <a:spcBef>
                <a:spcPct val="0"/>
              </a:spcBef>
              <a:buFontTx/>
              <a:buNone/>
            </a:pPr>
            <a:r>
              <a:rPr lang="en-US" altLang="en-US" sz="2800" i="1" dirty="0"/>
              <a:t>Nagy-</a:t>
            </a:r>
            <a:r>
              <a:rPr lang="en-US" altLang="en-US" sz="2800" i="1" dirty="0" err="1"/>
              <a:t>Britanniának</a:t>
            </a:r>
            <a:r>
              <a:rPr lang="en-US" altLang="en-US" sz="2800" i="1" dirty="0"/>
              <a:t> a </a:t>
            </a:r>
            <a:r>
              <a:rPr lang="en-US" altLang="en-US" sz="2800" i="1" dirty="0" err="1"/>
              <a:t>bolygó</a:t>
            </a:r>
            <a:r>
              <a:rPr lang="en-US" altLang="en-US" sz="2800" i="1" dirty="0"/>
              <a:t> </a:t>
            </a:r>
            <a:r>
              <a:rPr lang="en-US" altLang="en-US" sz="2800" i="1" dirty="0" err="1"/>
              <a:t>erőforrásainak</a:t>
            </a:r>
            <a:r>
              <a:rPr lang="en-US" altLang="en-US" sz="2800" i="1" dirty="0"/>
              <a:t> </a:t>
            </a:r>
            <a:r>
              <a:rPr lang="en-US" altLang="en-US" sz="2800" i="1" dirty="0" err="1"/>
              <a:t>felére</a:t>
            </a:r>
            <a:r>
              <a:rPr lang="en-US" altLang="en-US" sz="2800" i="1" dirty="0"/>
              <a:t> volt </a:t>
            </a:r>
            <a:r>
              <a:rPr lang="en-US" altLang="en-US" sz="2800" i="1" dirty="0" err="1"/>
              <a:t>szüksége</a:t>
            </a:r>
            <a:r>
              <a:rPr lang="en-US" altLang="en-US" sz="2800" i="1" dirty="0"/>
              <a:t> </a:t>
            </a:r>
            <a:r>
              <a:rPr lang="en-US" altLang="en-US" sz="2800" i="1" dirty="0" err="1"/>
              <a:t>ahhoz</a:t>
            </a:r>
            <a:r>
              <a:rPr lang="en-US" altLang="en-US" sz="2800" i="1" dirty="0"/>
              <a:t>, </a:t>
            </a:r>
            <a:r>
              <a:rPr lang="en-US" altLang="en-US" sz="2800" i="1" dirty="0" err="1"/>
              <a:t>hogy</a:t>
            </a:r>
            <a:r>
              <a:rPr lang="en-US" altLang="en-US" sz="2800" i="1" dirty="0"/>
              <a:t> </a:t>
            </a:r>
            <a:r>
              <a:rPr lang="en-US" altLang="en-US" sz="2800" i="1" dirty="0" err="1"/>
              <a:t>elérje</a:t>
            </a:r>
            <a:r>
              <a:rPr lang="en-US" altLang="en-US" sz="2800" i="1" dirty="0"/>
              <a:t> </a:t>
            </a:r>
            <a:r>
              <a:rPr lang="en-US" altLang="en-US" sz="2800" i="1" dirty="0" err="1"/>
              <a:t>ezt</a:t>
            </a:r>
            <a:r>
              <a:rPr lang="en-US" altLang="en-US" sz="2800" i="1" dirty="0"/>
              <a:t> a </a:t>
            </a:r>
            <a:r>
              <a:rPr lang="en-US" altLang="en-US" sz="2800" i="1" dirty="0" err="1"/>
              <a:t>jólétet</a:t>
            </a:r>
            <a:r>
              <a:rPr lang="en-US" altLang="en-US" sz="2800" i="1" dirty="0"/>
              <a:t>. </a:t>
            </a:r>
            <a:r>
              <a:rPr lang="en-US" altLang="en-US" sz="2800" i="1" dirty="0" err="1"/>
              <a:t>Hány</a:t>
            </a:r>
            <a:r>
              <a:rPr lang="en-US" altLang="en-US" sz="2800" i="1" dirty="0"/>
              <a:t> </a:t>
            </a:r>
            <a:r>
              <a:rPr lang="en-US" altLang="en-US" sz="2800" i="1" dirty="0" err="1"/>
              <a:t>bolygóra</a:t>
            </a:r>
            <a:r>
              <a:rPr lang="en-US" altLang="en-US" sz="2800" i="1" dirty="0"/>
              <a:t> </a:t>
            </a:r>
            <a:r>
              <a:rPr lang="en-US" altLang="en-US" sz="2800" i="1" dirty="0" err="1"/>
              <a:t>lesz</a:t>
            </a:r>
            <a:r>
              <a:rPr lang="en-US" altLang="en-US" sz="2800" i="1" dirty="0"/>
              <a:t> </a:t>
            </a:r>
            <a:r>
              <a:rPr lang="en-US" altLang="en-US" sz="2800" i="1" dirty="0" err="1"/>
              <a:t>szüksége</a:t>
            </a:r>
            <a:r>
              <a:rPr lang="en-US" altLang="en-US" sz="2800" i="1" dirty="0"/>
              <a:t> </a:t>
            </a:r>
            <a:r>
              <a:rPr lang="en-US" altLang="en-US" sz="2800" i="1" dirty="0" err="1"/>
              <a:t>egy</a:t>
            </a:r>
            <a:r>
              <a:rPr lang="en-US" altLang="en-US" sz="2800" i="1" dirty="0"/>
              <a:t> </a:t>
            </a:r>
            <a:r>
              <a:rPr lang="en-US" altLang="en-US" sz="2800" i="1" dirty="0" err="1"/>
              <a:t>olyan</a:t>
            </a:r>
            <a:r>
              <a:rPr lang="en-US" altLang="en-US" sz="2800" i="1" dirty="0"/>
              <a:t> </a:t>
            </a:r>
            <a:r>
              <a:rPr lang="en-US" altLang="en-US" sz="2800" i="1" dirty="0" err="1"/>
              <a:t>országnak</a:t>
            </a:r>
            <a:r>
              <a:rPr lang="en-US" altLang="en-US" sz="2800" i="1" dirty="0"/>
              <a:t>, mint India!</a:t>
            </a:r>
          </a:p>
        </p:txBody>
      </p:sp>
      <p:sp>
        <p:nvSpPr>
          <p:cNvPr id="2" name="Cím 1">
            <a:extLst>
              <a:ext uri="{FF2B5EF4-FFF2-40B4-BE49-F238E27FC236}">
                <a16:creationId xmlns:a16="http://schemas.microsoft.com/office/drawing/2014/main" id="{86AA0761-8F33-47DA-B26D-85BB5A280DDB}"/>
              </a:ext>
            </a:extLst>
          </p:cNvPr>
          <p:cNvSpPr>
            <a:spLocks noGrp="1"/>
          </p:cNvSpPr>
          <p:nvPr>
            <p:ph type="title"/>
          </p:nvPr>
        </p:nvSpPr>
        <p:spPr/>
        <p:txBody>
          <a:bodyPr/>
          <a:lstStyle/>
          <a:p>
            <a:r>
              <a:rPr lang="hu-HU" dirty="0"/>
              <a:t>Az ökológiai lábnyom</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AAABC8-3F0F-4F80-A160-59A542F0112A}"/>
              </a:ext>
            </a:extLst>
          </p:cNvPr>
          <p:cNvSpPr>
            <a:spLocks noGrp="1"/>
          </p:cNvSpPr>
          <p:nvPr>
            <p:ph type="title"/>
          </p:nvPr>
        </p:nvSpPr>
        <p:spPr/>
        <p:txBody>
          <a:bodyPr/>
          <a:lstStyle/>
          <a:p>
            <a:r>
              <a:rPr lang="hu-HU" dirty="0"/>
              <a:t>Antropogén tömeges kihalás</a:t>
            </a:r>
            <a:endParaRPr lang="en-GB" dirty="0"/>
          </a:p>
        </p:txBody>
      </p:sp>
      <p:pic>
        <p:nvPicPr>
          <p:cNvPr id="6" name="Tartalom helye 5">
            <a:extLst>
              <a:ext uri="{FF2B5EF4-FFF2-40B4-BE49-F238E27FC236}">
                <a16:creationId xmlns:a16="http://schemas.microsoft.com/office/drawing/2014/main" id="{3EE7CB3D-F981-4C7E-A56D-5F1B6123F9A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199" y="1857271"/>
            <a:ext cx="10515599" cy="4189501"/>
          </a:xfrm>
        </p:spPr>
      </p:pic>
    </p:spTree>
    <p:extLst>
      <p:ext uri="{BB962C8B-B14F-4D97-AF65-F5344CB8AC3E}">
        <p14:creationId xmlns:p14="http://schemas.microsoft.com/office/powerpoint/2010/main" val="341573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157" y="-350971"/>
            <a:ext cx="7358063" cy="1733475"/>
          </a:xfrm>
        </p:spPr>
        <p:txBody>
          <a:bodyPr/>
          <a:lstStyle/>
          <a:p>
            <a:pPr algn="l"/>
            <a:r>
              <a:rPr lang="en-US" dirty="0" err="1"/>
              <a:t>Csökkenő</a:t>
            </a:r>
            <a:r>
              <a:rPr lang="en-US" dirty="0"/>
              <a:t> </a:t>
            </a:r>
            <a:r>
              <a:rPr lang="en-US" dirty="0" err="1"/>
              <a:t>fajgazdagság</a:t>
            </a:r>
            <a:endParaRPr lang="en-US" dirty="0"/>
          </a:p>
        </p:txBody>
      </p:sp>
      <p:sp>
        <p:nvSpPr>
          <p:cNvPr id="5" name="Rectangle 4"/>
          <p:cNvSpPr/>
          <p:nvPr/>
        </p:nvSpPr>
        <p:spPr>
          <a:xfrm>
            <a:off x="2237212" y="5101926"/>
            <a:ext cx="7520151" cy="1390445"/>
          </a:xfrm>
          <a:prstGeom prst="rect">
            <a:avLst/>
          </a:prstGeom>
        </p:spPr>
        <p:txBody>
          <a:bodyPr wrap="square">
            <a:spAutoFit/>
          </a:bodyPr>
          <a:lstStyle/>
          <a:p>
            <a:r>
              <a:rPr lang="en-US" sz="1687" b="1" dirty="0">
                <a:solidFill>
                  <a:srgbClr val="010001"/>
                </a:solidFill>
                <a:latin typeface="Arial"/>
                <a:cs typeface="Arial"/>
              </a:rPr>
              <a:t>The decline of species. </a:t>
            </a:r>
            <a:r>
              <a:rPr lang="en-US" sz="1687" dirty="0">
                <a:solidFill>
                  <a:srgbClr val="010001"/>
                </a:solidFill>
                <a:latin typeface="Arial"/>
                <a:cs typeface="Arial"/>
              </a:rPr>
              <a:t>Based on those species for which scientists have reliable data, 50.3 percent of conifers, 22.8 percent of birds, 31.9 percent of reptiles, 32.9 percent of mammals, 48.8 percent of amphibians, and 22.6 percent of fish are currently classified as threatened or near-threatened with extinction.</a:t>
            </a:r>
            <a:r>
              <a:rPr lang="en-US" sz="1687" b="1" dirty="0">
                <a:solidFill>
                  <a:srgbClr val="010001"/>
                </a:solidFill>
                <a:latin typeface="Arial"/>
                <a:cs typeface="Arial"/>
              </a:rPr>
              <a:t> </a:t>
            </a:r>
            <a:endParaRPr lang="en-US" sz="1687" dirty="0">
              <a:solidFill>
                <a:srgbClr val="010001"/>
              </a:solidFill>
              <a:latin typeface="Arial"/>
              <a:cs typeface="Arial"/>
            </a:endParaRPr>
          </a:p>
        </p:txBody>
      </p:sp>
      <p:grpSp>
        <p:nvGrpSpPr>
          <p:cNvPr id="8" name="Group 7"/>
          <p:cNvGrpSpPr/>
          <p:nvPr/>
        </p:nvGrpSpPr>
        <p:grpSpPr>
          <a:xfrm>
            <a:off x="2489003" y="1232412"/>
            <a:ext cx="6806899" cy="3804744"/>
            <a:chOff x="409007" y="1190948"/>
            <a:chExt cx="11172342" cy="6348839"/>
          </a:xfrm>
        </p:grpSpPr>
        <p:sp>
          <p:nvSpPr>
            <p:cNvPr id="6" name="TextBox 5"/>
            <p:cNvSpPr txBox="1"/>
            <p:nvPr/>
          </p:nvSpPr>
          <p:spPr>
            <a:xfrm>
              <a:off x="409007" y="6916026"/>
              <a:ext cx="11172342" cy="623761"/>
            </a:xfrm>
            <a:prstGeom prst="rect">
              <a:avLst/>
            </a:prstGeom>
            <a:solidFill>
              <a:schemeClr val="tx1"/>
            </a:solidFill>
            <a:ln>
              <a:solidFill>
                <a:schemeClr val="tx1"/>
              </a:solidFill>
            </a:ln>
          </p:spPr>
          <p:txBody>
            <a:bodyPr wrap="square" rtlCol="0">
              <a:spAutoFit/>
            </a:bodyPr>
            <a:lstStyle/>
            <a:p>
              <a:r>
                <a:rPr lang="en-US" sz="1125" b="1" dirty="0">
                  <a:solidFill>
                    <a:schemeClr val="bg1"/>
                  </a:solidFill>
                  <a:latin typeface="Arial"/>
                  <a:cs typeface="Arial"/>
                </a:rPr>
                <a:t>Figure 59.5</a:t>
              </a:r>
            </a:p>
            <a:p>
              <a:r>
                <a:rPr lang="en-US" sz="1125" i="1" dirty="0">
                  <a:solidFill>
                    <a:schemeClr val="bg1"/>
                  </a:solidFill>
                  <a:latin typeface="Arial"/>
                  <a:cs typeface="Arial"/>
                </a:rPr>
                <a:t>Data from International Union for Conservation of Nature (2017), http://goo.gl/ZJFSbl, https://goo.gl/SVYrfB</a:t>
              </a:r>
            </a:p>
          </p:txBody>
        </p:sp>
        <p:pic>
          <p:nvPicPr>
            <p:cNvPr id="3" name="Picture 2" descr="FRI_11329_59_F0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007" y="1190948"/>
              <a:ext cx="11172342" cy="5725078"/>
            </a:xfrm>
            <a:prstGeom prst="rect">
              <a:avLst/>
            </a:prstGeom>
          </p:spPr>
        </p:pic>
      </p:grpSp>
    </p:spTree>
    <p:extLst>
      <p:ext uri="{BB962C8B-B14F-4D97-AF65-F5344CB8AC3E}">
        <p14:creationId xmlns:p14="http://schemas.microsoft.com/office/powerpoint/2010/main" val="419978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A6F4C8-5072-360A-906F-A2243B12581C}"/>
              </a:ext>
            </a:extLst>
          </p:cNvPr>
          <p:cNvSpPr>
            <a:spLocks noGrp="1"/>
          </p:cNvSpPr>
          <p:nvPr>
            <p:ph type="title"/>
          </p:nvPr>
        </p:nvSpPr>
        <p:spPr/>
        <p:txBody>
          <a:bodyPr/>
          <a:lstStyle/>
          <a:p>
            <a:pPr algn="ctr"/>
            <a:r>
              <a:rPr lang="hu-HU" dirty="0"/>
              <a:t>Méhek pusztulása</a:t>
            </a:r>
          </a:p>
        </p:txBody>
      </p:sp>
      <p:pic>
        <p:nvPicPr>
          <p:cNvPr id="2050" name="Picture 2" descr="graph on decline">
            <a:extLst>
              <a:ext uri="{FF2B5EF4-FFF2-40B4-BE49-F238E27FC236}">
                <a16:creationId xmlns:a16="http://schemas.microsoft.com/office/drawing/2014/main" id="{475161B4-05CF-3406-9FFF-E87BD04D2B5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9200" y="1866969"/>
            <a:ext cx="7376953" cy="39458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ck Bees Part 18F8: Colony Collapse Revisited - Beekeeping Economics -  Scientific Beekeeping">
            <a:extLst>
              <a:ext uri="{FF2B5EF4-FFF2-40B4-BE49-F238E27FC236}">
                <a16:creationId xmlns:a16="http://schemas.microsoft.com/office/drawing/2014/main" id="{1962C7CE-ABD0-048F-6CD1-3AE5E9FE14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4129" y="1737782"/>
            <a:ext cx="4652347" cy="407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26"/>
          <p:cNvSpPr>
            <a:spLocks noGrp="1" noChangeArrowheads="1"/>
          </p:cNvSpPr>
          <p:nvPr>
            <p:ph type="ctrTitle"/>
          </p:nvPr>
        </p:nvSpPr>
        <p:spPr>
          <a:xfrm>
            <a:off x="980458" y="983207"/>
            <a:ext cx="8171670" cy="865913"/>
          </a:xfrm>
        </p:spPr>
        <p:txBody>
          <a:bodyPr>
            <a:normAutofit fontScale="90000"/>
          </a:bodyPr>
          <a:lstStyle/>
          <a:p>
            <a:pPr algn="l"/>
            <a:r>
              <a:rPr lang="hu-HU" sz="4400" dirty="0">
                <a:cs typeface="Courier"/>
              </a:rPr>
              <a:t>Egy korai figyelmeztetés: </a:t>
            </a:r>
            <a:br>
              <a:rPr lang="hu-HU" sz="4400" dirty="0">
                <a:cs typeface="Courier"/>
              </a:rPr>
            </a:br>
            <a:r>
              <a:rPr lang="en-US" sz="4400" dirty="0">
                <a:cs typeface="Courier"/>
              </a:rPr>
              <a:t>Charles Elton (1958)</a:t>
            </a:r>
            <a:endParaRPr lang="en-US" sz="4400" dirty="0">
              <a:ea typeface="ＭＳ Ｐゴシック" charset="0"/>
              <a:cs typeface="Courier"/>
            </a:endParaRPr>
          </a:p>
        </p:txBody>
      </p:sp>
      <p:sp>
        <p:nvSpPr>
          <p:cNvPr id="116738" name="Rectangle 1027"/>
          <p:cNvSpPr>
            <a:spLocks noGrp="1" noChangeArrowheads="1"/>
          </p:cNvSpPr>
          <p:nvPr>
            <p:ph type="subTitle" idx="1"/>
          </p:nvPr>
        </p:nvSpPr>
        <p:spPr>
          <a:xfrm>
            <a:off x="1152197" y="2821532"/>
            <a:ext cx="7556937" cy="2693276"/>
          </a:xfrm>
        </p:spPr>
        <p:txBody>
          <a:bodyPr>
            <a:normAutofit/>
          </a:bodyPr>
          <a:lstStyle/>
          <a:p>
            <a:pPr marL="571500" indent="-571500" algn="l">
              <a:buFont typeface="Arial" panose="020B0604020202020204" pitchFamily="34" charset="0"/>
              <a:buChar char="•"/>
            </a:pPr>
            <a:r>
              <a:rPr lang="hu-HU" sz="3200" dirty="0">
                <a:cs typeface="Courier"/>
              </a:rPr>
              <a:t>Az emberiség még soha nem szembesült olyan mértékű éghajlatváltozással, mint ami most közeledik.</a:t>
            </a:r>
          </a:p>
          <a:p>
            <a:pPr marL="571500" indent="-571500" algn="l">
              <a:buFont typeface="Arial" panose="020B0604020202020204" pitchFamily="34" charset="0"/>
              <a:buChar char="•"/>
            </a:pPr>
            <a:r>
              <a:rPr lang="hu-HU" sz="3200" dirty="0">
                <a:cs typeface="Courier"/>
              </a:rPr>
              <a:t>A két legnagyobb fenyegetés a konfliktus és a migráció lesz</a:t>
            </a:r>
            <a:endParaRPr lang="en-US" sz="3200" dirty="0">
              <a:cs typeface="Courier"/>
            </a:endParaRPr>
          </a:p>
        </p:txBody>
      </p:sp>
      <p:pic>
        <p:nvPicPr>
          <p:cNvPr id="4098" name="Picture 2" descr="undefined">
            <a:extLst>
              <a:ext uri="{FF2B5EF4-FFF2-40B4-BE49-F238E27FC236}">
                <a16:creationId xmlns:a16="http://schemas.microsoft.com/office/drawing/2014/main" id="{62093131-8E02-4D13-8B2F-8DF3FD75F9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5223" y="160283"/>
            <a:ext cx="24574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fty years of invasion ecology – the legacy of Charles Elton">
            <a:extLst>
              <a:ext uri="{FF2B5EF4-FFF2-40B4-BE49-F238E27FC236}">
                <a16:creationId xmlns:a16="http://schemas.microsoft.com/office/drawing/2014/main" id="{8D8F0ADE-020A-4052-877A-D04A4925ED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69998" y="4370388"/>
            <a:ext cx="22479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0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CEB836-E723-4ACF-8CF8-1D70ADFA949A}"/>
              </a:ext>
            </a:extLst>
          </p:cNvPr>
          <p:cNvSpPr>
            <a:spLocks noGrp="1"/>
          </p:cNvSpPr>
          <p:nvPr>
            <p:ph type="title"/>
          </p:nvPr>
        </p:nvSpPr>
        <p:spPr/>
        <p:txBody>
          <a:bodyPr/>
          <a:lstStyle/>
          <a:p>
            <a:r>
              <a:rPr lang="hu-HU" dirty="0"/>
              <a:t>Új és visszatérő fertőző betegségek (2001) </a:t>
            </a:r>
            <a:endParaRPr lang="en-GB" dirty="0"/>
          </a:p>
        </p:txBody>
      </p:sp>
      <p:pic>
        <p:nvPicPr>
          <p:cNvPr id="6" name="Tartalom helye 5">
            <a:extLst>
              <a:ext uri="{FF2B5EF4-FFF2-40B4-BE49-F238E27FC236}">
                <a16:creationId xmlns:a16="http://schemas.microsoft.com/office/drawing/2014/main" id="{5E9C19CF-908A-4B66-B32A-A2B82A8B86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96736" y="1490618"/>
            <a:ext cx="8648700" cy="4843120"/>
          </a:xfrm>
        </p:spPr>
      </p:pic>
    </p:spTree>
    <p:extLst>
      <p:ext uri="{BB962C8B-B14F-4D97-AF65-F5344CB8AC3E}">
        <p14:creationId xmlns:p14="http://schemas.microsoft.com/office/powerpoint/2010/main" val="68672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A00F5CB-4316-48E4-BF20-9D45FA5B5E42}"/>
              </a:ext>
            </a:extLst>
          </p:cNvPr>
          <p:cNvSpPr>
            <a:spLocks noGrp="1"/>
          </p:cNvSpPr>
          <p:nvPr>
            <p:ph type="title"/>
          </p:nvPr>
        </p:nvSpPr>
        <p:spPr>
          <a:xfrm>
            <a:off x="838199" y="365125"/>
            <a:ext cx="11100955" cy="1325563"/>
          </a:xfrm>
        </p:spPr>
        <p:txBody>
          <a:bodyPr/>
          <a:lstStyle/>
          <a:p>
            <a:r>
              <a:rPr lang="hu-HU" dirty="0" err="1"/>
              <a:t>Zoonotikus</a:t>
            </a:r>
            <a:r>
              <a:rPr lang="hu-HU" dirty="0"/>
              <a:t>  betegségek ható okai (</a:t>
            </a:r>
            <a:r>
              <a:rPr lang="hu-HU" dirty="0" err="1"/>
              <a:t>Predict</a:t>
            </a:r>
            <a:r>
              <a:rPr lang="hu-HU" dirty="0"/>
              <a:t>, 2015)</a:t>
            </a:r>
            <a:endParaRPr lang="en-GB" dirty="0"/>
          </a:p>
        </p:txBody>
      </p:sp>
      <p:pic>
        <p:nvPicPr>
          <p:cNvPr id="6" name="Tartalom helye 5">
            <a:extLst>
              <a:ext uri="{FF2B5EF4-FFF2-40B4-BE49-F238E27FC236}">
                <a16:creationId xmlns:a16="http://schemas.microsoft.com/office/drawing/2014/main" id="{765395F6-62A0-413F-972F-7EE3792A1C3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889413" y="1431393"/>
            <a:ext cx="3134667" cy="5061482"/>
          </a:xfrm>
        </p:spPr>
      </p:pic>
      <p:sp>
        <p:nvSpPr>
          <p:cNvPr id="8" name="Szövegdoboz 7">
            <a:extLst>
              <a:ext uri="{FF2B5EF4-FFF2-40B4-BE49-F238E27FC236}">
                <a16:creationId xmlns:a16="http://schemas.microsoft.com/office/drawing/2014/main" id="{A043909B-0D0A-4751-BDAC-6FBBC4181E96}"/>
              </a:ext>
            </a:extLst>
          </p:cNvPr>
          <p:cNvSpPr txBox="1"/>
          <p:nvPr/>
        </p:nvSpPr>
        <p:spPr>
          <a:xfrm>
            <a:off x="6504663" y="1351113"/>
            <a:ext cx="3841173" cy="4770537"/>
          </a:xfrm>
          <a:prstGeom prst="rect">
            <a:avLst/>
          </a:prstGeom>
          <a:noFill/>
        </p:spPr>
        <p:txBody>
          <a:bodyPr wrap="square">
            <a:spAutoFit/>
          </a:bodyPr>
          <a:lstStyle/>
          <a:p>
            <a:pPr algn="l"/>
            <a:endParaRPr lang="en-GB" sz="1600" b="0" i="0" u="none" strike="noStrike" baseline="0" dirty="0">
              <a:solidFill>
                <a:srgbClr val="000000"/>
              </a:solidFill>
              <a:latin typeface="Avenir Next Condensed Medium"/>
            </a:endParaRPr>
          </a:p>
          <a:p>
            <a:r>
              <a:rPr lang="hu-HU" sz="2400" b="0" i="1" u="none" strike="noStrike" baseline="0" dirty="0">
                <a:latin typeface="Avenir Next Condensed Medium"/>
              </a:rPr>
              <a:t>"A járványok előrejelzésének javítása érdekében az ökológiai kockázatértékelési módszerek, amelyekkel azonosítani lehet a járványok kialakulásának és felerősödésének mozgatórugóit, holisztikus képet adnak, és lehetővé teszik a kockázatcsökkentő és -csillapító intézkedések javítását."</a:t>
            </a:r>
            <a:endParaRPr lang="en-GB" sz="2400" i="1" dirty="0"/>
          </a:p>
        </p:txBody>
      </p:sp>
    </p:spTree>
    <p:extLst>
      <p:ext uri="{BB962C8B-B14F-4D97-AF65-F5344CB8AC3E}">
        <p14:creationId xmlns:p14="http://schemas.microsoft.com/office/powerpoint/2010/main" val="422868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A4CA9E-487B-4ED5-A9CC-B98157C2DCD6}"/>
              </a:ext>
            </a:extLst>
          </p:cNvPr>
          <p:cNvSpPr>
            <a:spLocks noGrp="1"/>
          </p:cNvSpPr>
          <p:nvPr>
            <p:ph type="title"/>
          </p:nvPr>
        </p:nvSpPr>
        <p:spPr/>
        <p:txBody>
          <a:bodyPr>
            <a:normAutofit fontScale="90000"/>
          </a:bodyPr>
          <a:lstStyle/>
          <a:p>
            <a:pPr algn="ctr"/>
            <a:r>
              <a:rPr lang="en-GB" dirty="0"/>
              <a:t>Az </a:t>
            </a:r>
            <a:r>
              <a:rPr lang="en-GB" dirty="0" err="1"/>
              <a:t>éghajlatváltozás</a:t>
            </a:r>
            <a:r>
              <a:rPr lang="en-GB" dirty="0"/>
              <a:t> </a:t>
            </a:r>
            <a:r>
              <a:rPr lang="en-GB" dirty="0" err="1"/>
              <a:t>és</a:t>
            </a:r>
            <a:r>
              <a:rPr lang="en-GB" dirty="0"/>
              <a:t> a </a:t>
            </a:r>
            <a:r>
              <a:rPr lang="en-GB" dirty="0" err="1"/>
              <a:t>biológiai</a:t>
            </a:r>
            <a:r>
              <a:rPr lang="en-GB" dirty="0"/>
              <a:t> </a:t>
            </a:r>
            <a:r>
              <a:rPr lang="en-GB" dirty="0" err="1"/>
              <a:t>sokféleség</a:t>
            </a:r>
            <a:r>
              <a:rPr lang="en-GB" dirty="0"/>
              <a:t> </a:t>
            </a:r>
            <a:r>
              <a:rPr lang="en-GB" dirty="0" err="1"/>
              <a:t>csökkenése</a:t>
            </a:r>
            <a:r>
              <a:rPr lang="en-GB" dirty="0"/>
              <a:t> </a:t>
            </a:r>
            <a:r>
              <a:rPr lang="en-GB" dirty="0" err="1"/>
              <a:t>segíti</a:t>
            </a:r>
            <a:r>
              <a:rPr lang="en-GB" dirty="0"/>
              <a:t> </a:t>
            </a:r>
            <a:r>
              <a:rPr lang="en-GB" dirty="0" err="1"/>
              <a:t>az</a:t>
            </a:r>
            <a:r>
              <a:rPr lang="en-GB" dirty="0"/>
              <a:t> </a:t>
            </a:r>
            <a:r>
              <a:rPr lang="en-GB" dirty="0" err="1"/>
              <a:t>új</a:t>
            </a:r>
            <a:r>
              <a:rPr lang="en-GB" dirty="0"/>
              <a:t> </a:t>
            </a:r>
            <a:r>
              <a:rPr lang="en-GB" dirty="0" err="1"/>
              <a:t>fertőző</a:t>
            </a:r>
            <a:r>
              <a:rPr lang="en-GB" dirty="0"/>
              <a:t> </a:t>
            </a:r>
            <a:r>
              <a:rPr lang="en-GB" dirty="0" err="1"/>
              <a:t>betegségeket</a:t>
            </a:r>
            <a:r>
              <a:rPr lang="en-GB" dirty="0"/>
              <a:t> (EID)</a:t>
            </a:r>
          </a:p>
        </p:txBody>
      </p:sp>
      <p:sp>
        <p:nvSpPr>
          <p:cNvPr id="3" name="Tartalom helye 2">
            <a:extLst>
              <a:ext uri="{FF2B5EF4-FFF2-40B4-BE49-F238E27FC236}">
                <a16:creationId xmlns:a16="http://schemas.microsoft.com/office/drawing/2014/main" id="{B7FE9535-A6A2-4CC7-BD5B-C02FEF032938}"/>
              </a:ext>
            </a:extLst>
          </p:cNvPr>
          <p:cNvSpPr>
            <a:spLocks noGrp="1"/>
          </p:cNvSpPr>
          <p:nvPr>
            <p:ph idx="1"/>
          </p:nvPr>
        </p:nvSpPr>
        <p:spPr>
          <a:xfrm>
            <a:off x="402020" y="1962259"/>
            <a:ext cx="10991612" cy="4351338"/>
          </a:xfrm>
        </p:spPr>
        <p:txBody>
          <a:bodyPr>
            <a:normAutofit fontScale="92500"/>
          </a:bodyPr>
          <a:lstStyle/>
          <a:p>
            <a:r>
              <a:rPr lang="en-GB" dirty="0"/>
              <a:t>A </a:t>
            </a:r>
            <a:r>
              <a:rPr lang="en-GB" dirty="0" err="1"/>
              <a:t>biológiai</a:t>
            </a:r>
            <a:r>
              <a:rPr lang="en-GB" dirty="0"/>
              <a:t> </a:t>
            </a:r>
            <a:r>
              <a:rPr lang="en-GB" dirty="0" err="1"/>
              <a:t>populációk</a:t>
            </a:r>
            <a:r>
              <a:rPr lang="en-GB" dirty="0"/>
              <a:t>, </a:t>
            </a:r>
            <a:r>
              <a:rPr lang="en-GB" dirty="0" err="1"/>
              <a:t>beleértve</a:t>
            </a:r>
            <a:r>
              <a:rPr lang="en-GB" dirty="0"/>
              <a:t> a </a:t>
            </a:r>
            <a:r>
              <a:rPr lang="en-GB" dirty="0" err="1"/>
              <a:t>kórokozókat</a:t>
            </a:r>
            <a:r>
              <a:rPr lang="en-GB" dirty="0"/>
              <a:t> is, </a:t>
            </a:r>
            <a:r>
              <a:rPr lang="en-GB" dirty="0" err="1"/>
              <a:t>vagy</a:t>
            </a:r>
            <a:r>
              <a:rPr lang="en-GB" dirty="0"/>
              <a:t> </a:t>
            </a:r>
            <a:r>
              <a:rPr lang="en-GB" dirty="0" err="1"/>
              <a:t>helyileg</a:t>
            </a:r>
            <a:r>
              <a:rPr lang="en-GB" dirty="0"/>
              <a:t> </a:t>
            </a:r>
            <a:r>
              <a:rPr lang="en-GB" dirty="0" err="1"/>
              <a:t>alkalmazkodnak</a:t>
            </a:r>
            <a:r>
              <a:rPr lang="en-GB" dirty="0"/>
              <a:t>, </a:t>
            </a:r>
            <a:r>
              <a:rPr lang="en-GB" dirty="0" err="1"/>
              <a:t>vagy</a:t>
            </a:r>
            <a:r>
              <a:rPr lang="en-GB" dirty="0"/>
              <a:t> </a:t>
            </a:r>
            <a:r>
              <a:rPr lang="en-GB" dirty="0" err="1"/>
              <a:t>vándorolnak</a:t>
            </a:r>
            <a:r>
              <a:rPr lang="en-GB" dirty="0"/>
              <a:t>.</a:t>
            </a:r>
            <a:endParaRPr lang="hu-HU" dirty="0"/>
          </a:p>
          <a:p>
            <a:r>
              <a:rPr lang="en-GB" dirty="0"/>
              <a:t>Az </a:t>
            </a:r>
            <a:r>
              <a:rPr lang="en-GB" dirty="0" err="1"/>
              <a:t>éghajlatváltozás</a:t>
            </a:r>
            <a:r>
              <a:rPr lang="en-GB" dirty="0"/>
              <a:t> </a:t>
            </a:r>
            <a:r>
              <a:rPr lang="en-GB" dirty="0" err="1"/>
              <a:t>dokumentáltan</a:t>
            </a:r>
            <a:r>
              <a:rPr lang="en-GB" dirty="0"/>
              <a:t> </a:t>
            </a:r>
            <a:r>
              <a:rPr lang="en-GB" dirty="0" err="1"/>
              <a:t>fokozza</a:t>
            </a:r>
            <a:r>
              <a:rPr lang="en-GB" dirty="0"/>
              <a:t> a </a:t>
            </a:r>
            <a:r>
              <a:rPr lang="en-GB" dirty="0" err="1"/>
              <a:t>biotikus</a:t>
            </a:r>
            <a:r>
              <a:rPr lang="en-GB" dirty="0"/>
              <a:t> </a:t>
            </a:r>
            <a:r>
              <a:rPr lang="en-GB" dirty="0" err="1"/>
              <a:t>migrációt</a:t>
            </a:r>
            <a:r>
              <a:rPr lang="en-GB" dirty="0"/>
              <a:t>.</a:t>
            </a:r>
            <a:endParaRPr lang="hu-HU" dirty="0"/>
          </a:p>
          <a:p>
            <a:r>
              <a:rPr lang="en-GB" dirty="0"/>
              <a:t>A </a:t>
            </a:r>
            <a:r>
              <a:rPr lang="en-GB" dirty="0" err="1"/>
              <a:t>paraziták</a:t>
            </a:r>
            <a:r>
              <a:rPr lang="en-GB" dirty="0"/>
              <a:t> </a:t>
            </a:r>
            <a:r>
              <a:rPr lang="en-GB" dirty="0" err="1"/>
              <a:t>és</a:t>
            </a:r>
            <a:r>
              <a:rPr lang="en-GB" dirty="0"/>
              <a:t> </a:t>
            </a:r>
            <a:r>
              <a:rPr lang="en-GB" dirty="0" err="1"/>
              <a:t>az</a:t>
            </a:r>
            <a:r>
              <a:rPr lang="en-GB" dirty="0"/>
              <a:t> </a:t>
            </a:r>
            <a:r>
              <a:rPr lang="en-GB" dirty="0" err="1"/>
              <a:t>új</a:t>
            </a:r>
            <a:r>
              <a:rPr lang="en-GB" dirty="0"/>
              <a:t> </a:t>
            </a:r>
            <a:r>
              <a:rPr lang="en-GB" dirty="0" err="1"/>
              <a:t>gazdaszervezetek</a:t>
            </a:r>
            <a:r>
              <a:rPr lang="en-GB" dirty="0"/>
              <a:t> </a:t>
            </a:r>
            <a:r>
              <a:rPr lang="en-GB" dirty="0" err="1"/>
              <a:t>közötti</a:t>
            </a:r>
            <a:r>
              <a:rPr lang="en-GB" dirty="0"/>
              <a:t> </a:t>
            </a:r>
            <a:r>
              <a:rPr lang="en-GB" dirty="0" err="1"/>
              <a:t>kapcsolatteremtés</a:t>
            </a:r>
            <a:r>
              <a:rPr lang="en-GB" dirty="0"/>
              <a:t> </a:t>
            </a:r>
            <a:r>
              <a:rPr lang="en-GB" dirty="0" err="1"/>
              <a:t>lehetősége</a:t>
            </a:r>
            <a:r>
              <a:rPr lang="en-GB" dirty="0"/>
              <a:t> </a:t>
            </a:r>
            <a:r>
              <a:rPr lang="en-GB" dirty="0" err="1"/>
              <a:t>megnő</a:t>
            </a:r>
            <a:r>
              <a:rPr lang="en-GB" dirty="0"/>
              <a:t>.</a:t>
            </a:r>
            <a:endParaRPr lang="hu-HU" dirty="0"/>
          </a:p>
          <a:p>
            <a:r>
              <a:rPr lang="en-GB" dirty="0" err="1"/>
              <a:t>Sok</a:t>
            </a:r>
            <a:r>
              <a:rPr lang="en-GB" dirty="0"/>
              <a:t> </a:t>
            </a:r>
            <a:r>
              <a:rPr lang="en-GB" dirty="0" err="1"/>
              <a:t>esetben</a:t>
            </a:r>
            <a:r>
              <a:rPr lang="en-GB" dirty="0"/>
              <a:t> a </a:t>
            </a:r>
            <a:r>
              <a:rPr lang="en-GB" dirty="0" err="1"/>
              <a:t>parazitapopuláció</a:t>
            </a:r>
            <a:r>
              <a:rPr lang="en-GB" dirty="0"/>
              <a:t> </a:t>
            </a:r>
            <a:r>
              <a:rPr lang="hu-HU" dirty="0" err="1"/>
              <a:t>megévő</a:t>
            </a:r>
            <a:r>
              <a:rPr lang="en-GB" dirty="0"/>
              <a:t> </a:t>
            </a:r>
            <a:r>
              <a:rPr lang="en-GB" dirty="0" err="1"/>
              <a:t>genetikai</a:t>
            </a:r>
            <a:r>
              <a:rPr lang="en-GB" dirty="0"/>
              <a:t> </a:t>
            </a:r>
            <a:r>
              <a:rPr lang="en-GB" dirty="0" err="1"/>
              <a:t>variációja</a:t>
            </a:r>
            <a:r>
              <a:rPr lang="en-GB" dirty="0"/>
              <a:t> </a:t>
            </a:r>
            <a:r>
              <a:rPr lang="en-GB" dirty="0" err="1"/>
              <a:t>és</a:t>
            </a:r>
            <a:r>
              <a:rPr lang="en-GB" dirty="0"/>
              <a:t> </a:t>
            </a:r>
            <a:r>
              <a:rPr lang="en-GB" dirty="0" err="1"/>
              <a:t>fenotípusos</a:t>
            </a:r>
            <a:r>
              <a:rPr lang="en-GB" dirty="0"/>
              <a:t> </a:t>
            </a:r>
            <a:r>
              <a:rPr lang="en-GB" dirty="0" err="1"/>
              <a:t>plaszticitása</a:t>
            </a:r>
            <a:r>
              <a:rPr lang="en-GB" dirty="0"/>
              <a:t> </a:t>
            </a:r>
            <a:r>
              <a:rPr lang="en-GB" dirty="0" err="1"/>
              <a:t>az</a:t>
            </a:r>
            <a:r>
              <a:rPr lang="en-GB" dirty="0"/>
              <a:t> </a:t>
            </a:r>
            <a:r>
              <a:rPr lang="en-GB" dirty="0" err="1"/>
              <a:t>új</a:t>
            </a:r>
            <a:r>
              <a:rPr lang="en-GB" dirty="0"/>
              <a:t> </a:t>
            </a:r>
            <a:r>
              <a:rPr lang="en-GB" dirty="0" err="1"/>
              <a:t>éghajlati</a:t>
            </a:r>
            <a:r>
              <a:rPr lang="en-GB" dirty="0"/>
              <a:t> </a:t>
            </a:r>
            <a:r>
              <a:rPr lang="en-GB" dirty="0" err="1"/>
              <a:t>viszonyokkal</a:t>
            </a:r>
            <a:r>
              <a:rPr lang="en-GB" dirty="0"/>
              <a:t> </a:t>
            </a:r>
            <a:r>
              <a:rPr lang="en-GB" dirty="0" err="1"/>
              <a:t>együtt</a:t>
            </a:r>
            <a:r>
              <a:rPr lang="en-GB" dirty="0"/>
              <a:t> </a:t>
            </a:r>
            <a:r>
              <a:rPr lang="en-GB" dirty="0" err="1"/>
              <a:t>elegendő</a:t>
            </a:r>
            <a:r>
              <a:rPr lang="en-GB" dirty="0"/>
              <a:t> a </a:t>
            </a:r>
            <a:r>
              <a:rPr lang="en-GB" dirty="0" err="1"/>
              <a:t>sikeres</a:t>
            </a:r>
            <a:r>
              <a:rPr lang="en-GB" dirty="0"/>
              <a:t> </a:t>
            </a:r>
            <a:r>
              <a:rPr lang="en-GB" dirty="0" err="1"/>
              <a:t>invázióhoz</a:t>
            </a:r>
            <a:r>
              <a:rPr lang="en-GB" dirty="0"/>
              <a:t>. </a:t>
            </a:r>
            <a:endParaRPr lang="hu-HU" dirty="0"/>
          </a:p>
          <a:p>
            <a:r>
              <a:rPr lang="en-GB" dirty="0"/>
              <a:t>A </a:t>
            </a:r>
            <a:r>
              <a:rPr lang="en-GB" dirty="0" err="1"/>
              <a:t>biotikus</a:t>
            </a:r>
            <a:r>
              <a:rPr lang="en-GB" dirty="0"/>
              <a:t> </a:t>
            </a:r>
            <a:r>
              <a:rPr lang="en-GB" dirty="0" err="1"/>
              <a:t>élőhelyek</a:t>
            </a:r>
            <a:r>
              <a:rPr lang="en-GB" dirty="0"/>
              <a:t> </a:t>
            </a:r>
            <a:r>
              <a:rPr lang="en-GB" dirty="0" err="1"/>
              <a:t>pusztulása</a:t>
            </a:r>
            <a:r>
              <a:rPr lang="en-GB" dirty="0"/>
              <a:t> </a:t>
            </a:r>
            <a:r>
              <a:rPr lang="en-GB" dirty="0" err="1"/>
              <a:t>növeli</a:t>
            </a:r>
            <a:r>
              <a:rPr lang="en-GB" dirty="0"/>
              <a:t> a </a:t>
            </a:r>
            <a:r>
              <a:rPr lang="en-GB" dirty="0" err="1"/>
              <a:t>kártevők</a:t>
            </a:r>
            <a:r>
              <a:rPr lang="en-GB" dirty="0"/>
              <a:t> </a:t>
            </a:r>
            <a:r>
              <a:rPr lang="en-GB" dirty="0" err="1"/>
              <a:t>és</a:t>
            </a:r>
            <a:r>
              <a:rPr lang="en-GB" dirty="0"/>
              <a:t> a </a:t>
            </a:r>
            <a:r>
              <a:rPr lang="en-GB" dirty="0" err="1"/>
              <a:t>háziállatok</a:t>
            </a:r>
            <a:r>
              <a:rPr lang="en-GB" dirty="0"/>
              <a:t>, </a:t>
            </a:r>
            <a:r>
              <a:rPr lang="en-GB" dirty="0" err="1"/>
              <a:t>növények</a:t>
            </a:r>
            <a:r>
              <a:rPr lang="en-GB" dirty="0"/>
              <a:t> </a:t>
            </a:r>
            <a:r>
              <a:rPr lang="en-GB" dirty="0" err="1"/>
              <a:t>és</a:t>
            </a:r>
            <a:r>
              <a:rPr lang="en-GB" dirty="0"/>
              <a:t> </a:t>
            </a:r>
            <a:r>
              <a:rPr lang="en-GB" dirty="0" err="1"/>
              <a:t>emberek</a:t>
            </a:r>
            <a:r>
              <a:rPr lang="en-GB" dirty="0"/>
              <a:t> </a:t>
            </a:r>
            <a:r>
              <a:rPr lang="en-GB" dirty="0" err="1"/>
              <a:t>közötti</a:t>
            </a:r>
            <a:r>
              <a:rPr lang="en-GB" dirty="0"/>
              <a:t> </a:t>
            </a:r>
            <a:r>
              <a:rPr lang="en-GB" dirty="0" err="1"/>
              <a:t>érintkezési</a:t>
            </a:r>
            <a:r>
              <a:rPr lang="en-GB" dirty="0"/>
              <a:t> </a:t>
            </a:r>
            <a:r>
              <a:rPr lang="en-GB" dirty="0" err="1"/>
              <a:t>területet</a:t>
            </a:r>
            <a:r>
              <a:rPr lang="en-GB" dirty="0"/>
              <a:t>.</a:t>
            </a:r>
            <a:endParaRPr lang="hu-HU" dirty="0"/>
          </a:p>
          <a:p>
            <a:r>
              <a:rPr lang="en-GB" dirty="0"/>
              <a:t>A </a:t>
            </a:r>
            <a:r>
              <a:rPr lang="en-GB" dirty="0" err="1"/>
              <a:t>rágcsálók</a:t>
            </a:r>
            <a:r>
              <a:rPr lang="en-GB" dirty="0"/>
              <a:t> </a:t>
            </a:r>
            <a:r>
              <a:rPr lang="en-GB" dirty="0" err="1"/>
              <a:t>és</a:t>
            </a:r>
            <a:r>
              <a:rPr lang="en-GB" dirty="0"/>
              <a:t> </a:t>
            </a:r>
            <a:r>
              <a:rPr lang="en-GB" dirty="0" err="1"/>
              <a:t>más</a:t>
            </a:r>
            <a:r>
              <a:rPr lang="en-GB" dirty="0"/>
              <a:t> </a:t>
            </a:r>
            <a:r>
              <a:rPr lang="en-GB" dirty="0" err="1"/>
              <a:t>rezervoárfajok</a:t>
            </a:r>
            <a:r>
              <a:rPr lang="en-GB" dirty="0"/>
              <a:t> </a:t>
            </a:r>
            <a:r>
              <a:rPr lang="en-GB" dirty="0" err="1"/>
              <a:t>jól</a:t>
            </a:r>
            <a:r>
              <a:rPr lang="en-GB" dirty="0"/>
              <a:t> </a:t>
            </a:r>
            <a:r>
              <a:rPr lang="en-GB" dirty="0" err="1"/>
              <a:t>fejlődnek</a:t>
            </a:r>
            <a:r>
              <a:rPr lang="en-GB" dirty="0"/>
              <a:t> </a:t>
            </a:r>
            <a:r>
              <a:rPr lang="en-GB" dirty="0" err="1"/>
              <a:t>az</a:t>
            </a:r>
            <a:r>
              <a:rPr lang="en-GB" dirty="0"/>
              <a:t> </a:t>
            </a:r>
            <a:r>
              <a:rPr lang="en-GB" dirty="0" err="1"/>
              <a:t>elszegényedett</a:t>
            </a:r>
            <a:r>
              <a:rPr lang="en-GB" dirty="0"/>
              <a:t> </a:t>
            </a:r>
            <a:r>
              <a:rPr lang="en-GB" dirty="0" err="1"/>
              <a:t>területeken</a:t>
            </a:r>
            <a:r>
              <a:rPr lang="en-GB" dirty="0"/>
              <a:t>.</a:t>
            </a:r>
          </a:p>
        </p:txBody>
      </p:sp>
    </p:spTree>
    <p:extLst>
      <p:ext uri="{BB962C8B-B14F-4D97-AF65-F5344CB8AC3E}">
        <p14:creationId xmlns:p14="http://schemas.microsoft.com/office/powerpoint/2010/main" val="353511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en-GB" b="1" noProof="0" dirty="0"/>
              <a:t>A DAMA </a:t>
            </a:r>
            <a:r>
              <a:rPr lang="en-GB" b="1" noProof="0" dirty="0" err="1"/>
              <a:t>protokoll</a:t>
            </a:r>
            <a:r>
              <a:rPr lang="en-GB" b="1" noProof="0" dirty="0"/>
              <a:t>: </a:t>
            </a:r>
            <a:br>
              <a:rPr lang="hu-HU" b="1" noProof="0" dirty="0"/>
            </a:br>
            <a:r>
              <a:rPr lang="en-GB" b="1" noProof="0" dirty="0" err="1"/>
              <a:t>megtalálni</a:t>
            </a:r>
            <a:r>
              <a:rPr lang="en-GB" b="1" noProof="0" dirty="0"/>
              <a:t> </a:t>
            </a:r>
            <a:r>
              <a:rPr lang="en-GB" b="1" noProof="0" dirty="0" err="1"/>
              <a:t>őket</a:t>
            </a:r>
            <a:r>
              <a:rPr lang="en-GB" b="1" noProof="0" dirty="0"/>
              <a:t>, </a:t>
            </a:r>
            <a:r>
              <a:rPr lang="en-GB" b="1" noProof="0" dirty="0" err="1"/>
              <a:t>mielőtt</a:t>
            </a:r>
            <a:r>
              <a:rPr lang="en-GB" b="1" noProof="0" dirty="0"/>
              <a:t> </a:t>
            </a:r>
            <a:r>
              <a:rPr lang="en-GB" b="1" noProof="0" dirty="0" err="1"/>
              <a:t>ők</a:t>
            </a:r>
            <a:r>
              <a:rPr lang="en-GB" b="1" noProof="0" dirty="0"/>
              <a:t> </a:t>
            </a:r>
            <a:r>
              <a:rPr lang="en-GB" b="1" noProof="0" dirty="0" err="1"/>
              <a:t>találnak</a:t>
            </a:r>
            <a:r>
              <a:rPr lang="en-GB" b="1" noProof="0" dirty="0"/>
              <a:t> meg </a:t>
            </a:r>
            <a:r>
              <a:rPr lang="en-GB" b="1" noProof="0" dirty="0" err="1"/>
              <a:t>minket</a:t>
            </a:r>
            <a:endParaRPr lang="en-GB" b="1" i="1" noProof="0" dirty="0"/>
          </a:p>
        </p:txBody>
      </p:sp>
      <p:sp>
        <p:nvSpPr>
          <p:cNvPr id="3" name="Tartalom helye 2"/>
          <p:cNvSpPr>
            <a:spLocks noGrp="1"/>
          </p:cNvSpPr>
          <p:nvPr>
            <p:ph idx="1"/>
          </p:nvPr>
        </p:nvSpPr>
        <p:spPr>
          <a:xfrm>
            <a:off x="2019481" y="2150848"/>
            <a:ext cx="6791413" cy="3893824"/>
          </a:xfrm>
        </p:spPr>
        <p:txBody>
          <a:bodyPr>
            <a:normAutofit fontScale="85000" lnSpcReduction="20000"/>
          </a:bodyPr>
          <a:lstStyle/>
          <a:p>
            <a:pPr marL="0" indent="0">
              <a:buNone/>
            </a:pPr>
            <a:r>
              <a:rPr lang="en-GB" sz="4400" b="1" dirty="0">
                <a:solidFill>
                  <a:srgbClr val="FF0000"/>
                </a:solidFill>
              </a:rPr>
              <a:t>D</a:t>
            </a:r>
            <a:r>
              <a:rPr lang="en-GB" sz="4400" dirty="0">
                <a:solidFill>
                  <a:srgbClr val="FF0000"/>
                </a:solidFill>
              </a:rPr>
              <a:t>ocument</a:t>
            </a:r>
          </a:p>
          <a:p>
            <a:pPr marL="0" indent="0">
              <a:buNone/>
            </a:pPr>
            <a:r>
              <a:rPr lang="en-GB" sz="4400" b="1" dirty="0">
                <a:solidFill>
                  <a:srgbClr val="FF0000"/>
                </a:solidFill>
              </a:rPr>
              <a:t>A</a:t>
            </a:r>
            <a:r>
              <a:rPr lang="en-GB" sz="4400" dirty="0">
                <a:solidFill>
                  <a:srgbClr val="FF0000"/>
                </a:solidFill>
              </a:rPr>
              <a:t>ssess</a:t>
            </a:r>
          </a:p>
          <a:p>
            <a:pPr marL="0" indent="0">
              <a:buNone/>
            </a:pPr>
            <a:r>
              <a:rPr lang="en-GB" sz="4400" b="1" dirty="0">
                <a:solidFill>
                  <a:srgbClr val="FF0000"/>
                </a:solidFill>
              </a:rPr>
              <a:t>M</a:t>
            </a:r>
            <a:r>
              <a:rPr lang="en-GB" sz="4400" dirty="0">
                <a:solidFill>
                  <a:srgbClr val="FF0000"/>
                </a:solidFill>
              </a:rPr>
              <a:t>onitor</a:t>
            </a:r>
          </a:p>
          <a:p>
            <a:pPr marL="0" indent="0">
              <a:buNone/>
            </a:pPr>
            <a:r>
              <a:rPr lang="en-GB" sz="4400" b="1" dirty="0">
                <a:solidFill>
                  <a:srgbClr val="FF0000"/>
                </a:solidFill>
              </a:rPr>
              <a:t>A</a:t>
            </a:r>
            <a:r>
              <a:rPr lang="en-GB" sz="4400" dirty="0">
                <a:solidFill>
                  <a:srgbClr val="FF0000"/>
                </a:solidFill>
              </a:rPr>
              <a:t>ct</a:t>
            </a:r>
          </a:p>
          <a:p>
            <a:pPr marL="0" indent="0">
              <a:buNone/>
            </a:pPr>
            <a:endParaRPr lang="en-GB" noProof="0" dirty="0">
              <a:solidFill>
                <a:srgbClr val="FF0000"/>
              </a:solidFill>
            </a:endParaRPr>
          </a:p>
          <a:p>
            <a:pPr marL="0" indent="0">
              <a:buNone/>
            </a:pPr>
            <a:endParaRPr lang="en-GB" sz="1500" dirty="0">
              <a:solidFill>
                <a:srgbClr val="FF0000"/>
              </a:solidFill>
            </a:endParaRPr>
          </a:p>
          <a:p>
            <a:pPr marL="0" indent="0">
              <a:buNone/>
            </a:pPr>
            <a:endParaRPr lang="en-GB" sz="1500" dirty="0">
              <a:solidFill>
                <a:srgbClr val="FF0000"/>
              </a:solidFill>
            </a:endParaRPr>
          </a:p>
          <a:p>
            <a:pPr marL="0" indent="0">
              <a:buNone/>
            </a:pPr>
            <a:endParaRPr lang="en-GB" sz="1500" dirty="0">
              <a:solidFill>
                <a:srgbClr val="FF0000"/>
              </a:solidFill>
            </a:endParaRPr>
          </a:p>
          <a:p>
            <a:pPr marL="0" indent="0">
              <a:buNone/>
            </a:pPr>
            <a:r>
              <a:rPr lang="en-GB" sz="1500" b="1" dirty="0">
                <a:solidFill>
                  <a:srgbClr val="FF0000"/>
                </a:solidFill>
              </a:rPr>
              <a:t>Brooks</a:t>
            </a:r>
            <a:r>
              <a:rPr lang="en-GB" sz="1500" dirty="0">
                <a:solidFill>
                  <a:srgbClr val="FF0000"/>
                </a:solidFill>
              </a:rPr>
              <a:t> et al. (2014) Finding them before they find us: informatics, parasites, and environments in accelerating climate change. </a:t>
            </a:r>
            <a:r>
              <a:rPr lang="en-GB" sz="1500" i="1" dirty="0">
                <a:solidFill>
                  <a:srgbClr val="FF0000"/>
                </a:solidFill>
              </a:rPr>
              <a:t>Comparative Parasitology </a:t>
            </a:r>
            <a:r>
              <a:rPr lang="en-GB" sz="1500" dirty="0">
                <a:solidFill>
                  <a:srgbClr val="FF0000"/>
                </a:solidFill>
              </a:rPr>
              <a:t>81:155-164.</a:t>
            </a:r>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3453" y="2150848"/>
            <a:ext cx="1162961"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7221" y="2229406"/>
            <a:ext cx="1816844" cy="1361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7221" y="3897869"/>
            <a:ext cx="1767296" cy="99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5853" y="3897869"/>
            <a:ext cx="1926323" cy="104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70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C39FDAD-873A-47BB-B4D3-6C0DA5D7B11A}"/>
              </a:ext>
            </a:extLst>
          </p:cNvPr>
          <p:cNvSpPr>
            <a:spLocks noGrp="1"/>
          </p:cNvSpPr>
          <p:nvPr>
            <p:ph type="title"/>
          </p:nvPr>
        </p:nvSpPr>
        <p:spPr/>
        <p:txBody>
          <a:bodyPr>
            <a:normAutofit/>
          </a:bodyPr>
          <a:lstStyle/>
          <a:p>
            <a:r>
              <a:rPr lang="es-ES" dirty="0"/>
              <a:t>A COVID-19 járvány és a 16 billió dolláros vírus</a:t>
            </a:r>
            <a:r>
              <a:rPr lang="hu-HU" dirty="0"/>
              <a:t> (</a:t>
            </a:r>
            <a:r>
              <a:rPr lang="hu-HU" dirty="0" err="1"/>
              <a:t>Custler</a:t>
            </a:r>
            <a:r>
              <a:rPr lang="hu-HU" dirty="0"/>
              <a:t> and </a:t>
            </a:r>
            <a:r>
              <a:rPr lang="hu-HU" dirty="0" err="1"/>
              <a:t>Summers</a:t>
            </a:r>
            <a:r>
              <a:rPr lang="hu-HU" dirty="0"/>
              <a:t>, 2020 Nov)</a:t>
            </a:r>
            <a:endParaRPr lang="en-GB" dirty="0"/>
          </a:p>
        </p:txBody>
      </p:sp>
      <p:sp>
        <p:nvSpPr>
          <p:cNvPr id="3" name="Tartalom helye 2">
            <a:extLst>
              <a:ext uri="{FF2B5EF4-FFF2-40B4-BE49-F238E27FC236}">
                <a16:creationId xmlns:a16="http://schemas.microsoft.com/office/drawing/2014/main" id="{291B3593-AE46-41A5-B0F1-DDF4D50854E4}"/>
              </a:ext>
            </a:extLst>
          </p:cNvPr>
          <p:cNvSpPr>
            <a:spLocks noGrp="1"/>
          </p:cNvSpPr>
          <p:nvPr>
            <p:ph sz="half" idx="1"/>
          </p:nvPr>
        </p:nvSpPr>
        <p:spPr>
          <a:xfrm>
            <a:off x="933893" y="2067220"/>
            <a:ext cx="9983932" cy="4351338"/>
          </a:xfrm>
        </p:spPr>
        <p:txBody>
          <a:bodyPr>
            <a:normAutofit lnSpcReduction="10000"/>
          </a:bodyPr>
          <a:lstStyle/>
          <a:p>
            <a:r>
              <a:rPr lang="hu-HU" dirty="0"/>
              <a:t>A COVID-19 hatalmas pénzügyi veszteségei arra utalnak, hogy alapvetően át kell gondolni a kormányzatnak a világjárványra való felkészülésben betöltött szerepét. </a:t>
            </a:r>
          </a:p>
          <a:p>
            <a:r>
              <a:rPr lang="hu-HU" dirty="0"/>
              <a:t>Jelenleg az USA az akut kezelésre fordított kiadásokat helyezi előtérbe, és sokkal kevesebbet költ a közegészségügyi szolgáltatásokra és az infrastruktúrára. </a:t>
            </a:r>
          </a:p>
          <a:p>
            <a:r>
              <a:rPr lang="hu-HU" dirty="0"/>
              <a:t>Miközben a nemzet a COVID-19 utáni felépülésen dolgozik, a tesztelésbe, a kontaktok nyomon követésébe és az izolálásba történő beruházásokat állandó alapokra kell helyezni, és nem szabad lebontani, amikor a COVID-19 miatti aggodalmak kezdenek alábbhagyni.</a:t>
            </a:r>
            <a:endParaRPr lang="en-GB" dirty="0"/>
          </a:p>
        </p:txBody>
      </p:sp>
    </p:spTree>
    <p:extLst>
      <p:ext uri="{BB962C8B-B14F-4D97-AF65-F5344CB8AC3E}">
        <p14:creationId xmlns:p14="http://schemas.microsoft.com/office/powerpoint/2010/main" val="120310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647C0E-39D7-4169-8619-CA77B83F6C21}"/>
              </a:ext>
            </a:extLst>
          </p:cNvPr>
          <p:cNvSpPr>
            <a:spLocks noGrp="1"/>
          </p:cNvSpPr>
          <p:nvPr>
            <p:ph type="title"/>
          </p:nvPr>
        </p:nvSpPr>
        <p:spPr>
          <a:xfrm>
            <a:off x="992633" y="-81915"/>
            <a:ext cx="10515600" cy="1325563"/>
          </a:xfrm>
        </p:spPr>
        <p:txBody>
          <a:bodyPr/>
          <a:lstStyle/>
          <a:p>
            <a:r>
              <a:rPr lang="hu-HU" dirty="0"/>
              <a:t>Tudomány, </a:t>
            </a:r>
            <a:r>
              <a:rPr lang="hu-HU" dirty="0" err="1"/>
              <a:t>mizinformáció</a:t>
            </a:r>
            <a:r>
              <a:rPr lang="hu-HU" dirty="0"/>
              <a:t> és „</a:t>
            </a:r>
            <a:r>
              <a:rPr lang="hu-HU" dirty="0" err="1"/>
              <a:t>fake</a:t>
            </a:r>
            <a:r>
              <a:rPr lang="hu-HU" dirty="0"/>
              <a:t> </a:t>
            </a:r>
            <a:r>
              <a:rPr lang="hu-HU" dirty="0" err="1"/>
              <a:t>news</a:t>
            </a:r>
            <a:r>
              <a:rPr lang="hu-HU" dirty="0"/>
              <a:t>”</a:t>
            </a:r>
            <a:endParaRPr lang="en-GB" dirty="0"/>
          </a:p>
        </p:txBody>
      </p:sp>
      <p:sp>
        <p:nvSpPr>
          <p:cNvPr id="3" name="Tartalom helye 2">
            <a:extLst>
              <a:ext uri="{FF2B5EF4-FFF2-40B4-BE49-F238E27FC236}">
                <a16:creationId xmlns:a16="http://schemas.microsoft.com/office/drawing/2014/main" id="{FFA0C1AB-DD31-4B88-B346-7BFB9B25CAA7}"/>
              </a:ext>
            </a:extLst>
          </p:cNvPr>
          <p:cNvSpPr>
            <a:spLocks noGrp="1"/>
          </p:cNvSpPr>
          <p:nvPr>
            <p:ph sz="half" idx="1"/>
          </p:nvPr>
        </p:nvSpPr>
        <p:spPr>
          <a:xfrm>
            <a:off x="683767" y="1106297"/>
            <a:ext cx="10404765" cy="4351338"/>
          </a:xfrm>
        </p:spPr>
        <p:txBody>
          <a:bodyPr>
            <a:noAutofit/>
          </a:bodyPr>
          <a:lstStyle/>
          <a:p>
            <a:pPr algn="l"/>
            <a:r>
              <a:rPr lang="hu-HU" sz="2400" b="0" i="0" u="none" strike="noStrike" baseline="0" dirty="0">
                <a:latin typeface="AdvOT88ac8687"/>
              </a:rPr>
              <a:t>minden harmadik amerikai (36%) félreértette a valószínűség fogalmát; </a:t>
            </a:r>
          </a:p>
          <a:p>
            <a:pPr algn="l"/>
            <a:r>
              <a:rPr lang="hu-HU" sz="2400" b="0" i="0" u="none" strike="noStrike" baseline="0" dirty="0">
                <a:latin typeface="AdvOT88ac8687"/>
              </a:rPr>
              <a:t>a lakosság fele (49%) nem tudott helyes leírást adni egy tudományos kísérletről; és négyből három ember (77%) nem tudta leírni a tudományos vizsgálat fogalmát,</a:t>
            </a:r>
          </a:p>
          <a:p>
            <a:pPr algn="l"/>
            <a:r>
              <a:rPr lang="hu-HU" sz="2400" b="0" i="0" u="none" strike="noStrike" baseline="0" dirty="0">
                <a:latin typeface="AdvOT88ac8687"/>
              </a:rPr>
              <a:t>ötből két amerikai (44%) egyetért azzal, hogy "nagy probléma", hogy "[a] közvélemény nem igazán tud eleget a tudományról ahhoz, hogy megértse a hírekben megjelenő eredményeket".</a:t>
            </a:r>
          </a:p>
          <a:p>
            <a:pPr algn="l"/>
            <a:r>
              <a:rPr lang="hu-HU" sz="2400" b="0" i="0" u="none" strike="noStrike" baseline="0" dirty="0">
                <a:latin typeface="AdvOT88ac8687"/>
              </a:rPr>
              <a:t>a megkérdezettek kétharmada (67%) úgy vélte, hogy a tudósok "nem rendelkeznek egyértelmű ismeretekkel a géntechnológiával módosított növények egészségügyi hatásairól", annak ellenére, hogy a témában széleskörű tudományos konszenzus van. </a:t>
            </a:r>
          </a:p>
          <a:p>
            <a:pPr algn="l"/>
            <a:r>
              <a:rPr lang="hu-HU" sz="2400" b="0" i="0" u="none" strike="noStrike" baseline="0" dirty="0">
                <a:latin typeface="AdvOT88ac8687"/>
              </a:rPr>
              <a:t>az amerikaiak fele (52%) úgy vélte, hogy a tudósok "megosztottak" abban a hitben, hogy a világegyetem az ősrobbanás során jött létre, úgy vélte, hogy a tudósok megosztottak az ember okozta éghajlatváltozás (37%) és az evolúció (29%) kérdésében.</a:t>
            </a:r>
            <a:endParaRPr lang="en-GB" sz="2400" b="0" i="0" u="none" strike="noStrike" baseline="0" dirty="0">
              <a:latin typeface="AdvOT88ac8687"/>
            </a:endParaRPr>
          </a:p>
        </p:txBody>
      </p:sp>
    </p:spTree>
    <p:extLst>
      <p:ext uri="{BB962C8B-B14F-4D97-AF65-F5344CB8AC3E}">
        <p14:creationId xmlns:p14="http://schemas.microsoft.com/office/powerpoint/2010/main" val="408965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D808ED0-682A-4C4D-9E36-3F7D76E41A53}"/>
              </a:ext>
            </a:extLst>
          </p:cNvPr>
          <p:cNvSpPr>
            <a:spLocks noGrp="1"/>
          </p:cNvSpPr>
          <p:nvPr>
            <p:ph type="title"/>
          </p:nvPr>
        </p:nvSpPr>
        <p:spPr/>
        <p:txBody>
          <a:bodyPr/>
          <a:lstStyle/>
          <a:p>
            <a:pPr algn="ctr"/>
            <a:r>
              <a:rPr lang="hu-HU" dirty="0"/>
              <a:t>Okok, körülmények</a:t>
            </a:r>
            <a:endParaRPr lang="en-GB" dirty="0"/>
          </a:p>
        </p:txBody>
      </p:sp>
      <p:sp>
        <p:nvSpPr>
          <p:cNvPr id="3" name="Tartalom helye 2">
            <a:extLst>
              <a:ext uri="{FF2B5EF4-FFF2-40B4-BE49-F238E27FC236}">
                <a16:creationId xmlns:a16="http://schemas.microsoft.com/office/drawing/2014/main" id="{6B77B30F-0FBC-449F-90D3-66279A7FD975}"/>
              </a:ext>
            </a:extLst>
          </p:cNvPr>
          <p:cNvSpPr>
            <a:spLocks noGrp="1"/>
          </p:cNvSpPr>
          <p:nvPr>
            <p:ph idx="1"/>
          </p:nvPr>
        </p:nvSpPr>
        <p:spPr/>
        <p:txBody>
          <a:bodyPr>
            <a:normAutofit lnSpcReduction="10000"/>
          </a:bodyPr>
          <a:lstStyle/>
          <a:p>
            <a:r>
              <a:rPr lang="hu-HU" sz="2400" dirty="0"/>
              <a:t>Csekély "médiaműveltség”: az amerikai közvélemény egy jelentős része ma már egy olyan nem szabványos ismeretelméletet vall, amely nem felel meg a hagyományos bizonyítási kritériumoknak" </a:t>
            </a:r>
          </a:p>
          <a:p>
            <a:r>
              <a:rPr lang="hu-HU" sz="2400" dirty="0"/>
              <a:t>A tények már nem számítanak annyira, mint amennyire normatív módon kellene az amerikaiak egy része számára</a:t>
            </a:r>
          </a:p>
          <a:p>
            <a:r>
              <a:rPr lang="hu-HU" sz="2400" dirty="0"/>
              <a:t>Az egyének az új információk céltudatos feldolgozásában részt vesznek, hogy megvédjék a már meglévő értékeket, meggyőződéseket és ideológiákat.</a:t>
            </a:r>
          </a:p>
          <a:p>
            <a:r>
              <a:rPr lang="hu-HU" sz="2400" dirty="0"/>
              <a:t>a motivált érvelés leginkább azoknál az egyéneknél fordul elő, akik a legfejlettebbek és a legtöbb ismerettel rendelkeznek az adott témában, ami tovább polarizálja a különböző nézeteket a különböző nyilvánosságok között.</a:t>
            </a:r>
          </a:p>
          <a:p>
            <a:r>
              <a:rPr lang="hu-HU" sz="2400" dirty="0"/>
              <a:t>A "</a:t>
            </a:r>
            <a:r>
              <a:rPr lang="hu-HU" sz="2400" dirty="0" err="1"/>
              <a:t>fake</a:t>
            </a:r>
            <a:r>
              <a:rPr lang="hu-HU" sz="2400" dirty="0"/>
              <a:t> </a:t>
            </a:r>
            <a:r>
              <a:rPr lang="hu-HU" sz="2400" dirty="0" err="1"/>
              <a:t>news</a:t>
            </a:r>
            <a:r>
              <a:rPr lang="hu-HU" sz="2400" dirty="0"/>
              <a:t>" gyorsabban terjed ( pletyka és kooperáció) a </a:t>
            </a:r>
            <a:r>
              <a:rPr lang="hu-HU" sz="2400" dirty="0" err="1"/>
              <a:t>valótlanságok</a:t>
            </a:r>
            <a:r>
              <a:rPr lang="hu-HU" sz="2400" dirty="0"/>
              <a:t> terjesztéséért leginkább az emberek a felelősek, nem pedig a robotok.</a:t>
            </a:r>
          </a:p>
        </p:txBody>
      </p:sp>
    </p:spTree>
    <p:extLst>
      <p:ext uri="{BB962C8B-B14F-4D97-AF65-F5344CB8AC3E}">
        <p14:creationId xmlns:p14="http://schemas.microsoft.com/office/powerpoint/2010/main" val="1775001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F37236-8398-45E9-AAC6-D01CB917C1FB}"/>
              </a:ext>
            </a:extLst>
          </p:cNvPr>
          <p:cNvSpPr>
            <a:spLocks noGrp="1"/>
          </p:cNvSpPr>
          <p:nvPr>
            <p:ph type="title"/>
          </p:nvPr>
        </p:nvSpPr>
        <p:spPr>
          <a:xfrm>
            <a:off x="838200" y="18255"/>
            <a:ext cx="10515600" cy="1325563"/>
          </a:xfrm>
        </p:spPr>
        <p:txBody>
          <a:bodyPr/>
          <a:lstStyle/>
          <a:p>
            <a:pPr algn="ctr"/>
            <a:r>
              <a:rPr lang="hu-HU" dirty="0"/>
              <a:t>Okok, körülmények, 2</a:t>
            </a:r>
            <a:endParaRPr lang="en-GB" dirty="0"/>
          </a:p>
        </p:txBody>
      </p:sp>
      <p:sp>
        <p:nvSpPr>
          <p:cNvPr id="3" name="Tartalom helye 2">
            <a:extLst>
              <a:ext uri="{FF2B5EF4-FFF2-40B4-BE49-F238E27FC236}">
                <a16:creationId xmlns:a16="http://schemas.microsoft.com/office/drawing/2014/main" id="{EFFEFF84-0EF9-4FF5-9A8E-CA3B21C856DE}"/>
              </a:ext>
            </a:extLst>
          </p:cNvPr>
          <p:cNvSpPr>
            <a:spLocks noGrp="1"/>
          </p:cNvSpPr>
          <p:nvPr>
            <p:ph idx="1"/>
          </p:nvPr>
        </p:nvSpPr>
        <p:spPr>
          <a:xfrm>
            <a:off x="838200" y="1373632"/>
            <a:ext cx="10515600" cy="4803331"/>
          </a:xfrm>
        </p:spPr>
        <p:txBody>
          <a:bodyPr>
            <a:noAutofit/>
          </a:bodyPr>
          <a:lstStyle/>
          <a:p>
            <a:r>
              <a:rPr lang="en-GB" sz="2400" dirty="0"/>
              <a:t>A </a:t>
            </a:r>
            <a:r>
              <a:rPr lang="en-GB" sz="2400" dirty="0" err="1"/>
              <a:t>politikusok</a:t>
            </a:r>
            <a:r>
              <a:rPr lang="en-GB" sz="2400" dirty="0"/>
              <a:t> </a:t>
            </a:r>
            <a:r>
              <a:rPr lang="en-GB" sz="2400" dirty="0" err="1"/>
              <a:t>és</a:t>
            </a:r>
            <a:r>
              <a:rPr lang="en-GB" sz="2400" dirty="0"/>
              <a:t> </a:t>
            </a:r>
            <a:r>
              <a:rPr lang="en-GB" sz="2400" dirty="0" err="1"/>
              <a:t>más</a:t>
            </a:r>
            <a:r>
              <a:rPr lang="en-GB" sz="2400" dirty="0"/>
              <a:t> </a:t>
            </a:r>
            <a:r>
              <a:rPr lang="en-GB" sz="2400" dirty="0" err="1"/>
              <a:t>politikai</a:t>
            </a:r>
            <a:r>
              <a:rPr lang="en-GB" sz="2400" dirty="0"/>
              <a:t> </a:t>
            </a:r>
            <a:r>
              <a:rPr lang="en-GB" sz="2400" dirty="0" err="1"/>
              <a:t>szereplők</a:t>
            </a:r>
            <a:r>
              <a:rPr lang="en-GB" sz="2400" dirty="0"/>
              <a:t> </a:t>
            </a:r>
            <a:r>
              <a:rPr lang="en-GB" sz="2400" dirty="0" err="1"/>
              <a:t>már</a:t>
            </a:r>
            <a:r>
              <a:rPr lang="en-GB" sz="2400" dirty="0"/>
              <a:t> </a:t>
            </a:r>
            <a:r>
              <a:rPr lang="en-GB" sz="2400" dirty="0" err="1"/>
              <a:t>régóta</a:t>
            </a:r>
            <a:r>
              <a:rPr lang="en-GB" sz="2400" dirty="0"/>
              <a:t> </a:t>
            </a:r>
            <a:r>
              <a:rPr lang="en-GB" sz="2400" dirty="0" err="1"/>
              <a:t>terjesztenek</a:t>
            </a:r>
            <a:r>
              <a:rPr lang="en-GB" sz="2400" dirty="0"/>
              <a:t> </a:t>
            </a:r>
            <a:r>
              <a:rPr lang="en-GB" sz="2400" dirty="0" err="1"/>
              <a:t>félretájékoztatást</a:t>
            </a:r>
            <a:r>
              <a:rPr lang="en-GB" sz="2400" dirty="0"/>
              <a:t> (</a:t>
            </a:r>
            <a:r>
              <a:rPr lang="en-GB" sz="2400" dirty="0" err="1"/>
              <a:t>vagy</a:t>
            </a:r>
            <a:r>
              <a:rPr lang="en-GB" sz="2400" dirty="0"/>
              <a:t> </a:t>
            </a:r>
            <a:r>
              <a:rPr lang="en-GB" sz="2400" dirty="0" err="1"/>
              <a:t>akár</a:t>
            </a:r>
            <a:r>
              <a:rPr lang="en-GB" sz="2400" dirty="0"/>
              <a:t> </a:t>
            </a:r>
            <a:r>
              <a:rPr lang="en-GB" sz="2400" dirty="0" err="1"/>
              <a:t>dezinformációt</a:t>
            </a:r>
            <a:r>
              <a:rPr lang="en-GB" sz="2400" dirty="0"/>
              <a:t>), </a:t>
            </a:r>
            <a:r>
              <a:rPr lang="en-GB" sz="2400" dirty="0" err="1"/>
              <a:t>hogy</a:t>
            </a:r>
            <a:r>
              <a:rPr lang="en-GB" sz="2400" dirty="0"/>
              <a:t> a </a:t>
            </a:r>
            <a:r>
              <a:rPr lang="en-GB" sz="2400" dirty="0" err="1"/>
              <a:t>közvéleményt</a:t>
            </a:r>
            <a:r>
              <a:rPr lang="en-GB" sz="2400" dirty="0"/>
              <a:t> a </a:t>
            </a:r>
            <a:r>
              <a:rPr lang="en-GB" sz="2400" dirty="0" err="1"/>
              <a:t>maguk</a:t>
            </a:r>
            <a:r>
              <a:rPr lang="en-GB" sz="2400" dirty="0"/>
              <a:t> </a:t>
            </a:r>
            <a:r>
              <a:rPr lang="en-GB" sz="2400" dirty="0" err="1"/>
              <a:t>javára</a:t>
            </a:r>
            <a:r>
              <a:rPr lang="en-GB" sz="2400" dirty="0"/>
              <a:t> </a:t>
            </a:r>
            <a:r>
              <a:rPr lang="en-GB" sz="2400" dirty="0" err="1"/>
              <a:t>alakítsák</a:t>
            </a:r>
            <a:r>
              <a:rPr lang="en-GB" sz="2400" dirty="0"/>
              <a:t>.</a:t>
            </a:r>
            <a:endParaRPr lang="hu-HU" sz="2400" dirty="0"/>
          </a:p>
          <a:p>
            <a:r>
              <a:rPr lang="en-GB" sz="2400" b="0" i="0" u="none" strike="noStrike" baseline="0" dirty="0"/>
              <a:t>"A </a:t>
            </a:r>
            <a:r>
              <a:rPr lang="en-GB" sz="2400" b="0" i="0" u="none" strike="noStrike" baseline="0" dirty="0" err="1"/>
              <a:t>túlélés</a:t>
            </a:r>
            <a:r>
              <a:rPr lang="en-GB" sz="2400" b="0" i="0" u="none" strike="noStrike" baseline="0" dirty="0"/>
              <a:t> </a:t>
            </a:r>
            <a:r>
              <a:rPr lang="en-GB" sz="2400" b="0" i="0" u="none" strike="noStrike" baseline="0" dirty="0" err="1"/>
              <a:t>azon</a:t>
            </a:r>
            <a:r>
              <a:rPr lang="en-GB" sz="2400" b="0" i="0" u="none" strike="noStrike" baseline="0" dirty="0"/>
              <a:t> </a:t>
            </a:r>
            <a:r>
              <a:rPr lang="en-GB" sz="2400" b="0" i="0" u="none" strike="noStrike" baseline="0" dirty="0" err="1"/>
              <a:t>múlik</a:t>
            </a:r>
            <a:r>
              <a:rPr lang="en-GB" sz="2400" b="0" i="0" u="none" strike="noStrike" baseline="0" dirty="0"/>
              <a:t>, </a:t>
            </a:r>
            <a:r>
              <a:rPr lang="en-GB" sz="2400" b="0" i="0" u="none" strike="noStrike" baseline="0" dirty="0" err="1"/>
              <a:t>hogy</a:t>
            </a:r>
            <a:r>
              <a:rPr lang="en-GB" sz="2400" b="0" i="0" u="none" strike="noStrike" baseline="0" dirty="0"/>
              <a:t> </a:t>
            </a:r>
            <a:r>
              <a:rPr lang="en-GB" sz="2400" b="0" i="0" u="none" strike="noStrike" baseline="0" dirty="0" err="1"/>
              <a:t>az</a:t>
            </a:r>
            <a:r>
              <a:rPr lang="en-GB" sz="2400" b="0" i="0" u="none" strike="noStrike" baseline="0" dirty="0"/>
              <a:t> </a:t>
            </a:r>
            <a:r>
              <a:rPr lang="en-GB" sz="2400" b="0" i="0" u="none" strike="noStrike" baseline="0" dirty="0" err="1"/>
              <a:t>olvasóknak</a:t>
            </a:r>
            <a:r>
              <a:rPr lang="en-GB" sz="2400" b="0" i="0" u="none" strike="noStrike" baseline="0" dirty="0"/>
              <a:t> </a:t>
            </a:r>
            <a:r>
              <a:rPr lang="en-GB" sz="2400" b="0" i="0" u="none" strike="noStrike" baseline="0" dirty="0" err="1"/>
              <a:t>azt</a:t>
            </a:r>
            <a:r>
              <a:rPr lang="en-GB" sz="2400" b="0" i="0" u="none" strike="noStrike" baseline="0" dirty="0"/>
              <a:t> </a:t>
            </a:r>
            <a:r>
              <a:rPr lang="en-GB" sz="2400" b="0" i="0" u="none" strike="noStrike" baseline="0" dirty="0" err="1"/>
              <a:t>adjuk</a:t>
            </a:r>
            <a:r>
              <a:rPr lang="en-GB" sz="2400" b="0" i="0" u="none" strike="noStrike" baseline="0" dirty="0"/>
              <a:t>, </a:t>
            </a:r>
            <a:r>
              <a:rPr lang="en-GB" sz="2400" b="0" i="0" u="none" strike="noStrike" baseline="0" dirty="0" err="1"/>
              <a:t>amit</a:t>
            </a:r>
            <a:r>
              <a:rPr lang="en-GB" sz="2400" b="0" i="0" u="none" strike="noStrike" baseline="0" dirty="0"/>
              <a:t> </a:t>
            </a:r>
            <a:r>
              <a:rPr lang="en-GB" sz="2400" b="0" i="0" u="none" strike="noStrike" baseline="0" dirty="0" err="1"/>
              <a:t>valóban</a:t>
            </a:r>
            <a:r>
              <a:rPr lang="en-GB" sz="2400" b="0" i="0" u="none" strike="noStrike" baseline="0" dirty="0"/>
              <a:t> </a:t>
            </a:r>
            <a:r>
              <a:rPr lang="en-GB" sz="2400" b="0" i="0" u="none" strike="noStrike" baseline="0" dirty="0" err="1"/>
              <a:t>akarnak</a:t>
            </a:r>
            <a:r>
              <a:rPr lang="en-GB" sz="2400" b="0" i="0" u="none" strike="noStrike" baseline="0" dirty="0"/>
              <a:t>, </a:t>
            </a:r>
            <a:r>
              <a:rPr lang="en-GB" sz="2400" b="0" i="0" u="none" strike="noStrike" baseline="0" dirty="0" err="1"/>
              <a:t>ahogy</a:t>
            </a:r>
            <a:r>
              <a:rPr lang="en-GB" sz="2400" b="0" i="0" u="none" strike="noStrike" baseline="0" dirty="0"/>
              <a:t> </a:t>
            </a:r>
            <a:r>
              <a:rPr lang="en-GB" sz="2400" b="0" i="0" u="none" strike="noStrike" baseline="0" dirty="0" err="1"/>
              <a:t>akarják</a:t>
            </a:r>
            <a:r>
              <a:rPr lang="en-GB" sz="2400" b="0" i="0" u="none" strike="noStrike" baseline="0" dirty="0"/>
              <a:t>, </a:t>
            </a:r>
            <a:r>
              <a:rPr lang="en-GB" sz="2400" b="0" i="0" u="none" strike="noStrike" baseline="0" dirty="0" err="1"/>
              <a:t>amikor</a:t>
            </a:r>
            <a:r>
              <a:rPr lang="en-GB" sz="2400" b="0" i="0" u="none" strike="noStrike" baseline="0" dirty="0"/>
              <a:t> </a:t>
            </a:r>
            <a:r>
              <a:rPr lang="en-GB" sz="2400" b="0" i="0" u="none" strike="noStrike" baseline="0" dirty="0" err="1"/>
              <a:t>akarják</a:t>
            </a:r>
            <a:r>
              <a:rPr lang="en-GB" sz="2400" b="0" i="0" u="none" strike="noStrike" baseline="0" dirty="0"/>
              <a:t>, </a:t>
            </a:r>
            <a:r>
              <a:rPr lang="en-GB" sz="2400" b="0" i="0" u="none" strike="noStrike" baseline="0" dirty="0" err="1"/>
              <a:t>és</a:t>
            </a:r>
            <a:r>
              <a:rPr lang="en-GB" sz="2400" b="0" i="0" u="none" strike="noStrike" baseline="0" dirty="0"/>
              <a:t> </a:t>
            </a:r>
            <a:r>
              <a:rPr lang="en-GB" sz="2400" b="0" i="0" u="none" strike="noStrike" baseline="0" dirty="0" err="1"/>
              <a:t>hogy</a:t>
            </a:r>
            <a:r>
              <a:rPr lang="en-GB" sz="2400" b="0" i="0" u="none" strike="noStrike" baseline="0" dirty="0"/>
              <a:t> ne </a:t>
            </a:r>
            <a:r>
              <a:rPr lang="en-GB" sz="2400" b="0" i="0" u="none" strike="noStrike" baseline="0" dirty="0" err="1"/>
              <a:t>költsünk</a:t>
            </a:r>
            <a:r>
              <a:rPr lang="en-GB" sz="2400" b="0" i="0" u="none" strike="noStrike" baseline="0" dirty="0"/>
              <a:t> </a:t>
            </a:r>
            <a:r>
              <a:rPr lang="en-GB" sz="2400" b="0" i="0" u="none" strike="noStrike" baseline="0" dirty="0" err="1"/>
              <a:t>túl</a:t>
            </a:r>
            <a:r>
              <a:rPr lang="en-GB" sz="2400" b="0" i="0" u="none" strike="noStrike" baseline="0" dirty="0"/>
              <a:t> </a:t>
            </a:r>
            <a:r>
              <a:rPr lang="en-GB" sz="2400" b="0" i="0" u="none" strike="noStrike" baseline="0" dirty="0" err="1"/>
              <a:t>sok</a:t>
            </a:r>
            <a:r>
              <a:rPr lang="en-GB" sz="2400" b="0" i="0" u="none" strike="noStrike" baseline="0" dirty="0"/>
              <a:t> </a:t>
            </a:r>
            <a:r>
              <a:rPr lang="en-GB" sz="2400" b="0" i="0" u="none" strike="noStrike" baseline="0" dirty="0" err="1"/>
              <a:t>pénzt</a:t>
            </a:r>
            <a:r>
              <a:rPr lang="en-GB" sz="2400" b="0" i="0" u="none" strike="noStrike" baseline="0" dirty="0"/>
              <a:t> </a:t>
            </a:r>
            <a:r>
              <a:rPr lang="en-GB" sz="2400" b="0" i="0" u="none" strike="noStrike" baseline="0" dirty="0" err="1"/>
              <a:t>annak</a:t>
            </a:r>
            <a:r>
              <a:rPr lang="en-GB" sz="2400" b="0" i="0" u="none" strike="noStrike" baseline="0" dirty="0"/>
              <a:t> </a:t>
            </a:r>
            <a:r>
              <a:rPr lang="en-GB" sz="2400" b="0" i="0" u="none" strike="noStrike" baseline="0" dirty="0" err="1"/>
              <a:t>előállítására</a:t>
            </a:r>
            <a:r>
              <a:rPr lang="en-GB" sz="2400" b="0" i="0" u="none" strike="noStrike" baseline="0" dirty="0"/>
              <a:t>, </a:t>
            </a:r>
            <a:r>
              <a:rPr lang="en-GB" sz="2400" b="0" i="0" u="none" strike="noStrike" baseline="0" dirty="0" err="1"/>
              <a:t>amit</a:t>
            </a:r>
            <a:r>
              <a:rPr lang="en-GB" sz="2400" b="0" i="0" u="none" strike="noStrike" baseline="0" dirty="0"/>
              <a:t> </a:t>
            </a:r>
            <a:r>
              <a:rPr lang="en-GB" sz="2400" b="0" i="0" u="none" strike="noStrike" baseline="0" dirty="0" err="1"/>
              <a:t>nem</a:t>
            </a:r>
            <a:r>
              <a:rPr lang="en-GB" sz="2400" b="0" i="0" u="none" strike="noStrike" baseline="0" dirty="0"/>
              <a:t> </a:t>
            </a:r>
            <a:r>
              <a:rPr lang="en-GB" sz="2400" b="0" i="0" u="none" strike="noStrike" baseline="0" dirty="0" err="1"/>
              <a:t>akarnak</a:t>
            </a:r>
            <a:r>
              <a:rPr lang="hu-HU" sz="2400" dirty="0"/>
              <a:t>”</a:t>
            </a:r>
            <a:endParaRPr lang="hu-HU" sz="2400" b="0" i="0" u="none" strike="noStrike" baseline="0" dirty="0"/>
          </a:p>
          <a:p>
            <a:pPr lvl="1"/>
            <a:r>
              <a:rPr lang="hu-HU" sz="2000" b="0" i="0" u="none" strike="noStrike" baseline="0" dirty="0"/>
              <a:t>(i) a társadalmi tőke csökkenése, </a:t>
            </a:r>
          </a:p>
          <a:p>
            <a:pPr lvl="1"/>
            <a:r>
              <a:rPr lang="hu-HU" sz="2000" b="0" i="0" u="none" strike="noStrike" baseline="0" dirty="0"/>
              <a:t>(ii) növekvő gazdasági egyenlőtlenségek, </a:t>
            </a:r>
          </a:p>
          <a:p>
            <a:pPr lvl="1"/>
            <a:r>
              <a:rPr lang="hu-HU" sz="2000" b="0" i="0" u="none" strike="noStrike" baseline="0" dirty="0"/>
              <a:t>(iii) növekvő politikai polarizáció, </a:t>
            </a:r>
          </a:p>
          <a:p>
            <a:pPr lvl="1"/>
            <a:r>
              <a:rPr lang="hu-HU" sz="2000" b="0" i="0" u="none" strike="noStrike" baseline="0" dirty="0"/>
              <a:t>(iv) a tudományba vetett bizalom csökkenése,</a:t>
            </a:r>
          </a:p>
          <a:p>
            <a:pPr lvl="1"/>
            <a:r>
              <a:rPr lang="hu-HU" sz="2000" b="0" i="0" u="none" strike="noStrike" baseline="0" dirty="0"/>
              <a:t>(v) a politikailag aszimmetrikus hiszékenység (azaz a konzervatívok és a liberálisok különbözőképpen fogékonyak a félretájékoztatásra), </a:t>
            </a:r>
          </a:p>
          <a:p>
            <a:pPr lvl="1"/>
            <a:r>
              <a:rPr lang="hu-HU" sz="2000" b="0" i="0" u="none" strike="noStrike" baseline="0" dirty="0"/>
              <a:t>(vi) a médiatér alakulása (pl. </a:t>
            </a:r>
            <a:r>
              <a:rPr lang="hu-HU" sz="2000" dirty="0"/>
              <a:t>vélemény</a:t>
            </a:r>
            <a:r>
              <a:rPr lang="hu-HU" sz="2000" b="0" i="0" u="none" strike="noStrike" baseline="0" dirty="0"/>
              <a:t>buborékok, a polgárpukkasztás és a felfokozott felháborodás), és </a:t>
            </a:r>
          </a:p>
          <a:p>
            <a:pPr lvl="1"/>
            <a:r>
              <a:rPr lang="hu-HU" sz="2000" b="0" i="0" u="none" strike="noStrike" baseline="0" dirty="0"/>
              <a:t>(vii) a média frakciózása, amely a politikai szélsőségességet jutalmazza.</a:t>
            </a:r>
            <a:endParaRPr lang="en-GB" sz="2000" b="0" i="0" u="none" strike="noStrike" baseline="0" dirty="0"/>
          </a:p>
        </p:txBody>
      </p:sp>
    </p:spTree>
    <p:extLst>
      <p:ext uri="{BB962C8B-B14F-4D97-AF65-F5344CB8AC3E}">
        <p14:creationId xmlns:p14="http://schemas.microsoft.com/office/powerpoint/2010/main" val="321559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D10D98-1966-4C8C-57A9-2C9B17515E51}"/>
              </a:ext>
            </a:extLst>
          </p:cNvPr>
          <p:cNvSpPr>
            <a:spLocks noGrp="1"/>
          </p:cNvSpPr>
          <p:nvPr>
            <p:ph type="title"/>
          </p:nvPr>
        </p:nvSpPr>
        <p:spPr>
          <a:xfrm>
            <a:off x="3854245" y="121776"/>
            <a:ext cx="10515600" cy="1325563"/>
          </a:xfrm>
        </p:spPr>
        <p:txBody>
          <a:bodyPr/>
          <a:lstStyle/>
          <a:p>
            <a:r>
              <a:rPr lang="en-GB" dirty="0"/>
              <a:t>Preston-g</a:t>
            </a:r>
            <a:r>
              <a:rPr lang="hu-HU" dirty="0" err="1"/>
              <a:t>örbe</a:t>
            </a:r>
            <a:endParaRPr lang="hu-HU" dirty="0"/>
          </a:p>
        </p:txBody>
      </p:sp>
      <p:pic>
        <p:nvPicPr>
          <p:cNvPr id="1026" name="Picture 2">
            <a:extLst>
              <a:ext uri="{FF2B5EF4-FFF2-40B4-BE49-F238E27FC236}">
                <a16:creationId xmlns:a16="http://schemas.microsoft.com/office/drawing/2014/main" id="{59E50FB5-CE90-7E96-F5F3-9B52A70984D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878210" y="1447339"/>
            <a:ext cx="7442771" cy="511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9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BEF97B6-8820-F89B-5503-EB9C6DF7BA8A}"/>
              </a:ext>
            </a:extLst>
          </p:cNvPr>
          <p:cNvSpPr>
            <a:spLocks noGrp="1"/>
          </p:cNvSpPr>
          <p:nvPr>
            <p:ph type="title"/>
          </p:nvPr>
        </p:nvSpPr>
        <p:spPr/>
        <p:txBody>
          <a:bodyPr/>
          <a:lstStyle/>
          <a:p>
            <a:pPr algn="ctr"/>
            <a:r>
              <a:rPr lang="hu-HU" dirty="0"/>
              <a:t>Harmonikus növekedési index</a:t>
            </a:r>
          </a:p>
        </p:txBody>
      </p:sp>
      <p:sp>
        <p:nvSpPr>
          <p:cNvPr id="3" name="Tartalom helye 2">
            <a:extLst>
              <a:ext uri="{FF2B5EF4-FFF2-40B4-BE49-F238E27FC236}">
                <a16:creationId xmlns:a16="http://schemas.microsoft.com/office/drawing/2014/main" id="{8B1D4369-2492-4303-5EC4-08A173CD3D5D}"/>
              </a:ext>
            </a:extLst>
          </p:cNvPr>
          <p:cNvSpPr>
            <a:spLocks noGrp="1"/>
          </p:cNvSpPr>
          <p:nvPr>
            <p:ph idx="1"/>
          </p:nvPr>
        </p:nvSpPr>
        <p:spPr>
          <a:xfrm>
            <a:off x="838200" y="2360141"/>
            <a:ext cx="10515600" cy="3816822"/>
          </a:xfrm>
        </p:spPr>
        <p:txBody>
          <a:bodyPr/>
          <a:lstStyle/>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gazdasági, </a:t>
            </a:r>
          </a:p>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pénzügyi, </a:t>
            </a:r>
          </a:p>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környezeti, </a:t>
            </a:r>
          </a:p>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társadalmi fenntarthatóság, </a:t>
            </a:r>
          </a:p>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munka- és tudásalapúság, </a:t>
            </a:r>
          </a:p>
          <a:p>
            <a:pPr algn="l" fontAlgn="base">
              <a:buFont typeface="Arial" panose="020B0604020202020204" pitchFamily="34" charset="0"/>
              <a:buChar char="•"/>
            </a:pPr>
            <a:r>
              <a:rPr lang="hu-HU" b="0" i="0" dirty="0">
                <a:solidFill>
                  <a:srgbClr val="323232"/>
                </a:solidFill>
                <a:effectLst/>
                <a:latin typeface="Open Sans" panose="020B0606030504020204" pitchFamily="34" charset="0"/>
              </a:rPr>
              <a:t>demográfiai fenntarthatóság. </a:t>
            </a:r>
          </a:p>
          <a:p>
            <a:pPr marL="0" indent="0">
              <a:buNone/>
            </a:pPr>
            <a:endParaRPr lang="hu-HU" dirty="0"/>
          </a:p>
        </p:txBody>
      </p:sp>
    </p:spTree>
    <p:extLst>
      <p:ext uri="{BB962C8B-B14F-4D97-AF65-F5344CB8AC3E}">
        <p14:creationId xmlns:p14="http://schemas.microsoft.com/office/powerpoint/2010/main" val="352639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C24536B-ACAF-3B7E-A527-148FD408F296}"/>
              </a:ext>
            </a:extLst>
          </p:cNvPr>
          <p:cNvSpPr>
            <a:spLocks noGrp="1"/>
          </p:cNvSpPr>
          <p:nvPr>
            <p:ph type="title"/>
          </p:nvPr>
        </p:nvSpPr>
        <p:spPr/>
        <p:txBody>
          <a:bodyPr/>
          <a:lstStyle/>
          <a:p>
            <a:pPr algn="ctr"/>
            <a:r>
              <a:rPr lang="hu-HU" dirty="0"/>
              <a:t>Fenntartható-e a kapitalizmus?</a:t>
            </a:r>
          </a:p>
        </p:txBody>
      </p:sp>
      <p:sp>
        <p:nvSpPr>
          <p:cNvPr id="3" name="Tartalom helye 2">
            <a:extLst>
              <a:ext uri="{FF2B5EF4-FFF2-40B4-BE49-F238E27FC236}">
                <a16:creationId xmlns:a16="http://schemas.microsoft.com/office/drawing/2014/main" id="{F4484001-BFE1-BA87-44B5-FBC7CD22F61F}"/>
              </a:ext>
            </a:extLst>
          </p:cNvPr>
          <p:cNvSpPr>
            <a:spLocks noGrp="1"/>
          </p:cNvSpPr>
          <p:nvPr>
            <p:ph idx="1"/>
          </p:nvPr>
        </p:nvSpPr>
        <p:spPr/>
        <p:txBody>
          <a:bodyPr/>
          <a:lstStyle/>
          <a:p>
            <a:r>
              <a:rPr lang="hu-HU" dirty="0"/>
              <a:t>A bajok az ipari forradalommal </a:t>
            </a:r>
            <a:r>
              <a:rPr lang="hu-HU" dirty="0" err="1"/>
              <a:t>kedttek</a:t>
            </a:r>
            <a:r>
              <a:rPr lang="hu-HU" dirty="0"/>
              <a:t> halmozódni </a:t>
            </a:r>
          </a:p>
          <a:p>
            <a:r>
              <a:rPr lang="hu-HU" dirty="0"/>
              <a:t>Nem a piac, hanem a kamat a probléma? </a:t>
            </a:r>
          </a:p>
          <a:p>
            <a:r>
              <a:rPr lang="hu-HU" dirty="0"/>
              <a:t>Adósságszolgálat </a:t>
            </a:r>
            <a:r>
              <a:rPr lang="hu-HU" dirty="0">
                <a:sym typeface="Wingdings" panose="05000000000000000000" pitchFamily="2" charset="2"/>
              </a:rPr>
              <a:t> növekedési kényszer </a:t>
            </a:r>
          </a:p>
          <a:p>
            <a:r>
              <a:rPr lang="hu-HU" dirty="0">
                <a:sym typeface="Wingdings" panose="05000000000000000000" pitchFamily="2" charset="2"/>
              </a:rPr>
              <a:t>A kommunizmus csúfosan megbukott</a:t>
            </a:r>
          </a:p>
          <a:p>
            <a:r>
              <a:rPr lang="hu-HU" dirty="0">
                <a:sym typeface="Wingdings" panose="05000000000000000000" pitchFamily="2" charset="2"/>
              </a:rPr>
              <a:t>Ami nem jelenti azt, hogy </a:t>
            </a:r>
          </a:p>
          <a:p>
            <a:pPr lvl="1"/>
            <a:r>
              <a:rPr lang="hu-HU" dirty="0">
                <a:sym typeface="Wingdings" panose="05000000000000000000" pitchFamily="2" charset="2"/>
              </a:rPr>
              <a:t>A kapitalizmus tökéletes, avagy fenntartható lenne</a:t>
            </a:r>
          </a:p>
          <a:p>
            <a:pPr lvl="1"/>
            <a:r>
              <a:rPr lang="hu-HU" dirty="0">
                <a:sym typeface="Wingdings" panose="05000000000000000000" pitchFamily="2" charset="2"/>
              </a:rPr>
              <a:t>Nem lehet egy még ismeretlen gazdasági, működő modell</a:t>
            </a:r>
          </a:p>
          <a:p>
            <a:r>
              <a:rPr lang="hu-HU" dirty="0" err="1">
                <a:sym typeface="Wingdings" panose="05000000000000000000" pitchFamily="2" charset="2"/>
              </a:rPr>
              <a:t>Diszruptív</a:t>
            </a:r>
            <a:r>
              <a:rPr lang="hu-HU" dirty="0">
                <a:sym typeface="Wingdings" panose="05000000000000000000" pitchFamily="2" charset="2"/>
              </a:rPr>
              <a:t> gazdasági innováció? </a:t>
            </a:r>
          </a:p>
          <a:p>
            <a:r>
              <a:rPr lang="hu-HU" dirty="0">
                <a:sym typeface="Wingdings" panose="05000000000000000000" pitchFamily="2" charset="2"/>
              </a:rPr>
              <a:t>„</a:t>
            </a:r>
            <a:r>
              <a:rPr lang="hu-HU" dirty="0" err="1">
                <a:sym typeface="Wingdings" panose="05000000000000000000" pitchFamily="2" charset="2"/>
              </a:rPr>
              <a:t>Degrowth</a:t>
            </a:r>
            <a:r>
              <a:rPr lang="hu-HU" dirty="0">
                <a:sym typeface="Wingdings" panose="05000000000000000000" pitchFamily="2" charset="2"/>
              </a:rPr>
              <a:t> és </a:t>
            </a:r>
            <a:r>
              <a:rPr lang="hu-HU" dirty="0" err="1">
                <a:sym typeface="Wingdings" panose="05000000000000000000" pitchFamily="2" charset="2"/>
              </a:rPr>
              <a:t>vissazvadítás</a:t>
            </a:r>
            <a:r>
              <a:rPr lang="hu-HU" dirty="0">
                <a:sym typeface="Wingdings" panose="05000000000000000000" pitchFamily="2" charset="2"/>
              </a:rPr>
              <a:t>?</a:t>
            </a:r>
            <a:endParaRPr lang="hu-HU" dirty="0"/>
          </a:p>
        </p:txBody>
      </p:sp>
    </p:spTree>
    <p:extLst>
      <p:ext uri="{BB962C8B-B14F-4D97-AF65-F5344CB8AC3E}">
        <p14:creationId xmlns:p14="http://schemas.microsoft.com/office/powerpoint/2010/main" val="2212632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8F01-F8D4-C8F3-B5A1-44D92880ECA1}"/>
              </a:ext>
            </a:extLst>
          </p:cNvPr>
          <p:cNvSpPr>
            <a:spLocks noGrp="1"/>
          </p:cNvSpPr>
          <p:nvPr>
            <p:ph type="title"/>
          </p:nvPr>
        </p:nvSpPr>
        <p:spPr/>
        <p:txBody>
          <a:bodyPr/>
          <a:lstStyle/>
          <a:p>
            <a:r>
              <a:rPr lang="hu-HU" dirty="0"/>
              <a:t>An </a:t>
            </a:r>
            <a:r>
              <a:rPr lang="hu-HU" dirty="0" err="1"/>
              <a:t>early</a:t>
            </a:r>
            <a:r>
              <a:rPr lang="hu-HU" dirty="0"/>
              <a:t> </a:t>
            </a:r>
            <a:r>
              <a:rPr lang="hu-HU" dirty="0" err="1"/>
              <a:t>warning</a:t>
            </a:r>
            <a:endParaRPr lang="en-HU" dirty="0"/>
          </a:p>
        </p:txBody>
      </p:sp>
      <p:sp>
        <p:nvSpPr>
          <p:cNvPr id="7" name="Tartalom helye 6">
            <a:extLst>
              <a:ext uri="{FF2B5EF4-FFF2-40B4-BE49-F238E27FC236}">
                <a16:creationId xmlns:a16="http://schemas.microsoft.com/office/drawing/2014/main" id="{C5E08A19-1B68-BF9C-6D56-B9E6FEBF2456}"/>
              </a:ext>
            </a:extLst>
          </p:cNvPr>
          <p:cNvSpPr>
            <a:spLocks noGrp="1"/>
          </p:cNvSpPr>
          <p:nvPr>
            <p:ph sz="half" idx="1"/>
          </p:nvPr>
        </p:nvSpPr>
        <p:spPr>
          <a:xfrm>
            <a:off x="362925" y="1546755"/>
            <a:ext cx="6951652" cy="4147608"/>
          </a:xfrm>
        </p:spPr>
        <p:txBody>
          <a:bodyPr/>
          <a:lstStyle/>
          <a:p>
            <a:pPr marL="0" indent="0">
              <a:buNone/>
            </a:pPr>
            <a:r>
              <a:rPr lang="en-US" i="1" dirty="0"/>
              <a:t>And the latest transition that is taking place in our lifetimes is the proliferation of electronic ways of storing and transmitting information... Will our descendants spend most of their lives in virtual reality? Is there a symbiosis between genetic and electronic information storage? Will electronic devices be able to self-replicate to replace the primitive life forms that created them? We do not know.</a:t>
            </a:r>
            <a:endParaRPr lang="hu-HU" i="1" dirty="0"/>
          </a:p>
        </p:txBody>
      </p:sp>
      <p:sp>
        <p:nvSpPr>
          <p:cNvPr id="4" name="Slide Number Placeholder 3">
            <a:extLst>
              <a:ext uri="{FF2B5EF4-FFF2-40B4-BE49-F238E27FC236}">
                <a16:creationId xmlns:a16="http://schemas.microsoft.com/office/drawing/2014/main" id="{9B4EE4BC-F421-569A-D9BA-3C4B100951CF}"/>
              </a:ext>
            </a:extLst>
          </p:cNvPr>
          <p:cNvSpPr>
            <a:spLocks noGrp="1"/>
          </p:cNvSpPr>
          <p:nvPr>
            <p:ph type="sldNum" sz="quarter" idx="12"/>
          </p:nvPr>
        </p:nvSpPr>
        <p:spPr/>
        <p:txBody>
          <a:bodyPr/>
          <a:lstStyle/>
          <a:p>
            <a:fld id="{FD7096EC-A894-4F47-929A-65581C0900F7}" type="slidenum">
              <a:rPr lang="en-US" smtClean="0"/>
              <a:pPr/>
              <a:t>26</a:t>
            </a:fld>
            <a:endParaRPr lang="en-US" dirty="0"/>
          </a:p>
        </p:txBody>
      </p:sp>
      <p:sp>
        <p:nvSpPr>
          <p:cNvPr id="9" name="Szövegdoboz 8">
            <a:extLst>
              <a:ext uri="{FF2B5EF4-FFF2-40B4-BE49-F238E27FC236}">
                <a16:creationId xmlns:a16="http://schemas.microsoft.com/office/drawing/2014/main" id="{69993790-5529-AE01-AB9D-5743034387C1}"/>
              </a:ext>
            </a:extLst>
          </p:cNvPr>
          <p:cNvSpPr txBox="1"/>
          <p:nvPr/>
        </p:nvSpPr>
        <p:spPr>
          <a:xfrm>
            <a:off x="8162799" y="5744037"/>
            <a:ext cx="3277844" cy="830997"/>
          </a:xfrm>
          <a:prstGeom prst="rect">
            <a:avLst/>
          </a:prstGeom>
          <a:noFill/>
        </p:spPr>
        <p:txBody>
          <a:bodyPr wrap="square" rtlCol="0">
            <a:spAutoFit/>
          </a:bodyPr>
          <a:lstStyle/>
          <a:p>
            <a:r>
              <a:rPr lang="hu-HU" sz="2400" dirty="0"/>
              <a:t>Oxford University Press, 1999 </a:t>
            </a:r>
          </a:p>
        </p:txBody>
      </p:sp>
      <p:pic>
        <p:nvPicPr>
          <p:cNvPr id="3076" name="Picture 4" descr="The Origins of Life: From the Birth of Life to the Origin of Language">
            <a:extLst>
              <a:ext uri="{FF2B5EF4-FFF2-40B4-BE49-F238E27FC236}">
                <a16:creationId xmlns:a16="http://schemas.microsoft.com/office/drawing/2014/main" id="{E9D006D3-A5A5-2011-383A-56BA7C6366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4709" y="277367"/>
            <a:ext cx="3585935" cy="546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54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731BECA-39F2-C20A-4A72-891720603C46}"/>
              </a:ext>
            </a:extLst>
          </p:cNvPr>
          <p:cNvSpPr>
            <a:spLocks noGrp="1" noChangeArrowheads="1"/>
          </p:cNvSpPr>
          <p:nvPr>
            <p:ph type="title" idx="4294967295"/>
          </p:nvPr>
        </p:nvSpPr>
        <p:spPr>
          <a:xfrm>
            <a:off x="277505" y="441685"/>
            <a:ext cx="11235404" cy="1143000"/>
          </a:xfrm>
        </p:spPr>
        <p:txBody>
          <a:bodyPr/>
          <a:lstStyle/>
          <a:p>
            <a:r>
              <a:rPr lang="hu-HU" altLang="en-US" dirty="0" err="1"/>
              <a:t>Units</a:t>
            </a:r>
            <a:r>
              <a:rPr lang="hu-HU" altLang="en-US" dirty="0"/>
              <a:t> of </a:t>
            </a:r>
            <a:r>
              <a:rPr lang="hu-HU" altLang="en-US" dirty="0" err="1"/>
              <a:t>evolution</a:t>
            </a:r>
            <a:r>
              <a:rPr lang="hu-HU" altLang="en-US" dirty="0"/>
              <a:t> and a </a:t>
            </a:r>
            <a:r>
              <a:rPr lang="hu-HU" altLang="en-US" dirty="0" err="1"/>
              <a:t>tacit</a:t>
            </a:r>
            <a:r>
              <a:rPr lang="hu-HU" altLang="en-US" dirty="0"/>
              <a:t> </a:t>
            </a:r>
            <a:r>
              <a:rPr lang="hu-HU" altLang="en-US" dirty="0" err="1"/>
              <a:t>algorithm</a:t>
            </a:r>
            <a:endParaRPr lang="en-GB" altLang="en-US" dirty="0"/>
          </a:p>
        </p:txBody>
      </p:sp>
      <p:pic>
        <p:nvPicPr>
          <p:cNvPr id="6147" name="Picture 3">
            <a:extLst>
              <a:ext uri="{FF2B5EF4-FFF2-40B4-BE49-F238E27FC236}">
                <a16:creationId xmlns:a16="http://schemas.microsoft.com/office/drawing/2014/main" id="{FAC07002-AD7D-DBD2-AA5E-DD1FADF394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7454" y="1196966"/>
            <a:ext cx="7578839" cy="335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a:extLst>
              <a:ext uri="{FF2B5EF4-FFF2-40B4-BE49-F238E27FC236}">
                <a16:creationId xmlns:a16="http://schemas.microsoft.com/office/drawing/2014/main" id="{5F01EEBC-0BA3-F6C9-D1DB-E8D80A7CDDD7}"/>
              </a:ext>
            </a:extLst>
          </p:cNvPr>
          <p:cNvSpPr txBox="1">
            <a:spLocks noChangeArrowheads="1"/>
          </p:cNvSpPr>
          <p:nvPr/>
        </p:nvSpPr>
        <p:spPr bwMode="auto">
          <a:xfrm>
            <a:off x="4348006" y="4972589"/>
            <a:ext cx="5700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a:spcBef>
                <a:spcPct val="50000"/>
              </a:spcBef>
            </a:pPr>
            <a:r>
              <a:rPr lang="hu-HU" altLang="en-US" sz="2400" dirty="0" err="1">
                <a:solidFill>
                  <a:srgbClr val="FF0000"/>
                </a:solidFill>
              </a:rPr>
              <a:t>Some</a:t>
            </a:r>
            <a:r>
              <a:rPr lang="hu-HU" altLang="en-US" sz="2400" dirty="0">
                <a:solidFill>
                  <a:srgbClr val="FF0000"/>
                </a:solidFill>
              </a:rPr>
              <a:t> of </a:t>
            </a:r>
            <a:r>
              <a:rPr lang="hu-HU" altLang="en-US" sz="2400" dirty="0" err="1">
                <a:solidFill>
                  <a:srgbClr val="FF0000"/>
                </a:solidFill>
              </a:rPr>
              <a:t>the</a:t>
            </a:r>
            <a:r>
              <a:rPr lang="hu-HU" altLang="en-US" sz="2400" dirty="0">
                <a:solidFill>
                  <a:srgbClr val="FF0000"/>
                </a:solidFill>
              </a:rPr>
              <a:t> </a:t>
            </a:r>
            <a:r>
              <a:rPr lang="hu-HU" altLang="en-US" sz="2400" dirty="0" err="1">
                <a:solidFill>
                  <a:srgbClr val="FF0000"/>
                </a:solidFill>
              </a:rPr>
              <a:t>hereditary</a:t>
            </a:r>
            <a:r>
              <a:rPr lang="hu-HU" altLang="en-US" sz="2400" dirty="0">
                <a:solidFill>
                  <a:srgbClr val="FF0000"/>
                </a:solidFill>
              </a:rPr>
              <a:t> </a:t>
            </a:r>
            <a:r>
              <a:rPr lang="hu-HU" altLang="en-US" sz="2400" dirty="0" err="1">
                <a:solidFill>
                  <a:srgbClr val="FF0000"/>
                </a:solidFill>
              </a:rPr>
              <a:t>traits</a:t>
            </a:r>
            <a:r>
              <a:rPr lang="hu-HU" altLang="en-US" sz="2400" dirty="0">
                <a:solidFill>
                  <a:srgbClr val="FF0000"/>
                </a:solidFill>
              </a:rPr>
              <a:t> </a:t>
            </a:r>
            <a:r>
              <a:rPr lang="hu-HU" altLang="en-US" sz="2400" dirty="0" err="1">
                <a:solidFill>
                  <a:srgbClr val="FF0000"/>
                </a:solidFill>
              </a:rPr>
              <a:t>affect</a:t>
            </a:r>
            <a:r>
              <a:rPr lang="hu-HU" altLang="en-US" sz="2400" dirty="0">
                <a:solidFill>
                  <a:srgbClr val="FF0000"/>
                </a:solidFill>
              </a:rPr>
              <a:t> </a:t>
            </a:r>
            <a:r>
              <a:rPr lang="hu-HU" altLang="en-US" sz="2400" dirty="0" err="1">
                <a:solidFill>
                  <a:srgbClr val="FF0000"/>
                </a:solidFill>
              </a:rPr>
              <a:t>survival</a:t>
            </a:r>
            <a:r>
              <a:rPr lang="hu-HU" altLang="en-US" sz="2400" dirty="0">
                <a:solidFill>
                  <a:srgbClr val="FF0000"/>
                </a:solidFill>
              </a:rPr>
              <a:t> and/</a:t>
            </a:r>
            <a:r>
              <a:rPr lang="hu-HU" altLang="en-US" sz="2400" dirty="0" err="1">
                <a:solidFill>
                  <a:srgbClr val="FF0000"/>
                </a:solidFill>
              </a:rPr>
              <a:t>or</a:t>
            </a:r>
            <a:r>
              <a:rPr lang="hu-HU" altLang="en-US" sz="2400" dirty="0">
                <a:solidFill>
                  <a:srgbClr val="FF0000"/>
                </a:solidFill>
              </a:rPr>
              <a:t> </a:t>
            </a:r>
            <a:r>
              <a:rPr lang="hu-HU" altLang="en-US" sz="2400" dirty="0" err="1">
                <a:solidFill>
                  <a:srgbClr val="FF0000"/>
                </a:solidFill>
              </a:rPr>
              <a:t>fertility</a:t>
            </a:r>
            <a:r>
              <a:rPr lang="hu-HU" altLang="en-US" sz="2400" dirty="0">
                <a:solidFill>
                  <a:srgbClr val="FF0000"/>
                </a:solidFill>
              </a:rPr>
              <a:t> </a:t>
            </a:r>
            <a:r>
              <a:rPr lang="hu-HU" altLang="en-US" sz="2400" dirty="0">
                <a:solidFill>
                  <a:srgbClr val="FF0000"/>
                </a:solidFill>
                <a:sym typeface="Wingdings" panose="05000000000000000000" pitchFamily="2" charset="2"/>
              </a:rPr>
              <a:t> </a:t>
            </a:r>
            <a:r>
              <a:rPr lang="hu-HU" altLang="en-US" sz="2400" dirty="0" err="1">
                <a:solidFill>
                  <a:srgbClr val="FF0000"/>
                </a:solidFill>
                <a:sym typeface="Wingdings" panose="05000000000000000000" pitchFamily="2" charset="2"/>
              </a:rPr>
              <a:t>fitness</a:t>
            </a:r>
            <a:endParaRPr lang="en-GB" altLang="en-US" sz="2400" dirty="0">
              <a:solidFill>
                <a:srgbClr val="FF0000"/>
              </a:solidFill>
            </a:endParaRPr>
          </a:p>
        </p:txBody>
      </p:sp>
      <p:sp>
        <p:nvSpPr>
          <p:cNvPr id="78853" name="Text Box 5">
            <a:extLst>
              <a:ext uri="{FF2B5EF4-FFF2-40B4-BE49-F238E27FC236}">
                <a16:creationId xmlns:a16="http://schemas.microsoft.com/office/drawing/2014/main" id="{6C528DCC-7DF6-00DA-4160-46995759D415}"/>
              </a:ext>
            </a:extLst>
          </p:cNvPr>
          <p:cNvSpPr txBox="1">
            <a:spLocks noChangeArrowheads="1"/>
          </p:cNvSpPr>
          <p:nvPr/>
        </p:nvSpPr>
        <p:spPr bwMode="auto">
          <a:xfrm>
            <a:off x="932490" y="4734901"/>
            <a:ext cx="396705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hu-HU" altLang="en-US" sz="2400" dirty="0" err="1">
                <a:solidFill>
                  <a:schemeClr val="tx1">
                    <a:lumMod val="50000"/>
                  </a:schemeClr>
                </a:solidFill>
              </a:rPr>
              <a:t>Multiplication</a:t>
            </a:r>
            <a:endParaRPr lang="en-GB" altLang="en-US" sz="2400" dirty="0">
              <a:solidFill>
                <a:schemeClr val="tx1">
                  <a:lumMod val="50000"/>
                </a:schemeClr>
              </a:solidFill>
            </a:endParaRPr>
          </a:p>
          <a:p>
            <a:pPr>
              <a:spcBef>
                <a:spcPct val="50000"/>
              </a:spcBef>
              <a:buFontTx/>
              <a:buAutoNum type="arabicPeriod"/>
            </a:pPr>
            <a:r>
              <a:rPr lang="hu-HU" altLang="en-US" sz="2400" dirty="0" err="1">
                <a:solidFill>
                  <a:schemeClr val="tx1">
                    <a:lumMod val="50000"/>
                  </a:schemeClr>
                </a:solidFill>
              </a:rPr>
              <a:t>Heredity</a:t>
            </a:r>
            <a:endParaRPr lang="en-GB" altLang="en-US" sz="2400" dirty="0">
              <a:solidFill>
                <a:schemeClr val="tx1">
                  <a:lumMod val="50000"/>
                </a:schemeClr>
              </a:solidFill>
            </a:endParaRPr>
          </a:p>
          <a:p>
            <a:pPr>
              <a:spcBef>
                <a:spcPct val="50000"/>
              </a:spcBef>
              <a:buFontTx/>
              <a:buAutoNum type="arabicPeriod"/>
            </a:pPr>
            <a:r>
              <a:rPr lang="hu-HU" altLang="en-US" sz="2400" dirty="0" err="1">
                <a:solidFill>
                  <a:schemeClr val="tx1">
                    <a:lumMod val="50000"/>
                  </a:schemeClr>
                </a:solidFill>
              </a:rPr>
              <a:t>Variability</a:t>
            </a:r>
            <a:endParaRPr lang="en-GB" altLang="en-US" sz="2400" dirty="0">
              <a:solidFill>
                <a:schemeClr val="tx1">
                  <a:lumMod val="50000"/>
                </a:schemeClr>
              </a:solidFill>
            </a:endParaRPr>
          </a:p>
        </p:txBody>
      </p:sp>
      <p:pic>
        <p:nvPicPr>
          <p:cNvPr id="6150" name="Picture 6">
            <a:extLst>
              <a:ext uri="{FF2B5EF4-FFF2-40B4-BE49-F238E27FC236}">
                <a16:creationId xmlns:a16="http://schemas.microsoft.com/office/drawing/2014/main" id="{BBF63B68-2865-E692-555A-37D3F472B17B}"/>
              </a:ext>
            </a:extLst>
          </p:cNvPr>
          <p:cNvPicPr>
            <a:picLocks noGrp="1" noChangeAspect="1" noChangeArrowheads="1"/>
          </p:cNvPicPr>
          <p:nvPr>
            <p:ph idx="4294967295"/>
          </p:nvPr>
        </p:nvPicPr>
        <p:blipFill>
          <a:blip r:embed="rId4">
            <a:extLst>
              <a:ext uri="{28A0092B-C50C-407E-A947-70E740481C1C}">
                <a14:useLocalDpi xmlns:a14="http://schemas.microsoft.com/office/drawing/2010/main"/>
              </a:ext>
            </a:extLst>
          </a:blip>
          <a:srcRect/>
          <a:stretch>
            <a:fillRect/>
          </a:stretch>
        </p:blipFill>
        <p:spPr>
          <a:xfrm>
            <a:off x="9572658" y="1483811"/>
            <a:ext cx="1885660" cy="2877540"/>
          </a:xfrm>
        </p:spPr>
      </p:pic>
      <p:sp>
        <p:nvSpPr>
          <p:cNvPr id="6151" name="AutoShape 2" descr="data:image/jpeg;base64,/9j/4AAQSkZJRgABAQAAAQABAAD/2wCEAAkGBhMSERUUExQVFRUWFRcaFhcYGBodGBwaGBocHBweHh0eICkeHBojHBoXHy8iIycqLCwsFx8xNTAqNyYrLCkBCQoKDgwOGg8PFywcHyQvLCkpLCwsLCwtKSw0LC4sKSwpKSwsLCkpLCwsKSwpLCwsKSksKSwsLCksLCksLCkpKf/AABEIAHgAoAMBIgACEQEDEQH/xAAbAAABBQEBAAAAAAAAAAAAAAAFAAIDBAYBB//EADgQAAECAwYDBgYCAQQDAAAAAAECEQADIQQFEjFBURNhcQYiMoGRoRRCscHh8FLRIzNicvE0c4L/xAAYAQADAQEAAAAAAAAAAAAAAAAAAQIDBP/EACERAQEAAgICAwADAAAAAAAAAAABAhEDIRIxE0FRIjJh/9oADAMBAAIRAxEAPwAL8by944bb0ikw3hMI7POfrn8b+Lhthhptp/RFcNsY55RPyQ/CrHxh5xw2s7xFhOwjpB1hfJD+OnfEk6mO8SI/WFTnC+T/AA/jSgROmwLOYbrEdktYlKCwAW3+v0g7dsiZNUCFh28IFMoV5dNMODLP+oHaLGU5v1EVjMLU9Y1l53dMTnhfX/d/UZm13eqUsssFKqh8x5Qvkt9DLhuH9ogQVax0gx2v6I51eJ8r+l4wmO8NpvHcLxzhwjNKRCeHFOkIyxAERUNiYXl7xIEpjjD9MASCVyPrDsDbQHRZ8QfiTA/OGzZBLd5S9DVvw0ICotqCWC0vy3ifDzgILIh/CzZEa9YvieojwuA0AWZ6sKVKZ8IJZ82jibRLISpwyg4L/tRAu3T1mWpq7g+7dIoXPa80EtmUn6j7+sVMdzY20s6aEpxEsPasITA7dIoS3Ld9xptDpdT94kBl8XqRPw/KkCg1esaq4r8CUpJWK1G/vlHnl6TVcdRyIIw/Y1glc0g/EyxOWkgqViBVl3TnoByeJydfBlcenpFuvHGkKCsSQHFXjNXxe6cTqDhgCdYo3Tcs6UnifEJKXHcSsKUS9UmWe8Dzy6xEuyrmTVjCGIFVGoqQcg2JwKfmDC6q+ffJjOtLqbQlacz1GYjsu1YQzKVzLPFYS2JDVZix1hYT18o0rgWfjy/hbqYRtY/TFRUsvlDGNHaEFw2wbQ34qlExDw9dIjFoClYQH6CkAWDajC+KfeKwnAthydjSsNVMW7YWG7wBOtY3jnHD5GKc1YJZjXKJJUpWwZszm8BplzAWzDc4jM47iuQO8NSgpVhK/b77Q6X3RmFbUgI5SiQ3KAVnVhWKOxYj2MHpctWYS400gLeEtpqgzOXbrWLw/AMqmYfs0OSaAl6whZia/wDUORZVEu76DM/iIAJfdjzmaBg2eucCpUklYSxJLUGbZ/SNHfgRLlqSokrVkH15jQCAt22xEslSpYmbYjQb01iMm2HfsXF0TgviIQZKQkMMQU52BH0MOtt+znEpAFSF4g+IlmId/C8Ntna6ZNCUS5aZQyZL5mntGisFllGVKWDRSKEivd7pY7uIUa8mUk/iGS5axUs5ziREtRzPpBUolDcn90hxtrUSAAMqVjRyApkq3PpCFnU9B0/WghaFqUqrtSjtHJihlAFSdYyE1NdgTSIxIyYNuRF0EbQiGOv1gCqiUwbyzb2EIy2iwqZyhFT7coAoyZbguH6U946lCnAApvqOsWkJauXSH422+8I1RNkLPQq0pz1iUWMuCTlmMhFhAfSscWl9z5wA3gjUnoDAbtFL/wAiSzOn6H8iDfEbfpnFO+7I8uWvEHMzDhcYgCMyHcVAisbqjTTXFZZhQCGSgjxGvoP7gD2/E+WRw5quG3eQCxBGZLM6S46RrLkm4ZCPNvXT3gf2msUy2SVIl4eIgg96mJJ2Oh02NY58s751vjhPGPJiYQMGL5uDgSpK8QJmJVjQSnEhSVEEEAuxZwWgZZbPjWEvhBNVFyANy1Wi9p1oV7N2DGsqPykBPVVPYfWPUux1zJmWZaJiRhE+cUD+ICyKbDOM12I7PiUornkAI7zAvibUbuMoO2O8lJQmUla5SmK1KQAQFLJUQoEEEd406Rlnfxv46k27efZFST/iO/dLex184ATpCkKwqdJGh/axprtvC28UotJRMllLy5qEhNRooZhx9M4tXuuXMRhWBV8J2pvmIMeSzq9s8uOX0xYzzhqwNTDJqWdyaFqlojodB5x0udL8QAGzEcRM2HvDENy8hDyjl6wAzi8hnvHTPT+5xxSQzMfaIOIxqk9WgJcKau1faGYxoT6fiHJtjED+qQxVtqaA+kJSVNRRz+8ok4J+b7tFVNuLtpn194cSTnlDI+3LCUYnOYHKpaHTrokGVInykMqYpL1JGSiabuBBS67txJ74dJqQRzcRdTdgKJaUJZKFrUQGYO7D3p0jKZbzjXx1hQOZfy7KvBPS8hf+mtIqk6+bh4fO7QqQ04cM4KulVJss0UMOhFCxqCIB9ureo4JfewZglLA9Drv5wO7LonKXhlhWE5mjClM6eWoeJs3utMbr+KO13MpSONLWmdiUeIlAViQVVDuKvWopSDPZrs/KmJUtEwg0ZWZlnULRkuWrJx6CDN1TMClFKCpChhmAFAWhQOqP6ilft3TLLMFsspZJqsDIE5kj+J1Gh9p3vo9RLNttoscvDNSlaCcKMJxZ6IV4g+ygeukRjtZPkqwWmXwwa0TU+bsdnG0F7svmVaTKnhgZZInSjUALYCYj/iQPInzP2ufZsJSooH+xQBQ/Q09Im39iguTfUtUsTEKBRryap84oybSZ8xkEqlnvA6BKqkdXceRjJ22eLLap6AP8a6pAyZTEEDJgXHrC7P2y1FHCsxUHUp2TRt1KOWZoN/V+P2W2gt5SFliPTakQg1cJO2kI3SZKQlTkk1JLkls/oGitNtKgWAIZvP8AMb4dxzZzVWEkvQerwik6t6vFVU9ebvyZoSp62cMfRv7i0rOMDUEDkH/uI0zku7jNsq/3ECptSSRTTX2iMTDWqa5UMBJylOYL+cTJTsAx1asMdvlHlCROamUBpOFlUDXJomkTApeAMpYzGTCjEliADluYqsNSR++kZa8rQtMyYhyxW55/xJ6CJy9Kx99vS7Vb8KADwknG3iUQwBJagcwIstltMniWiQpSgS4lpZaDqclFQ1anKMcq/pqily4Q4SFMaHN99oNXL2sAZAsqCquFUsqQoa6FmG8ZyajpmU+2fvOetasSgUpUVFCHLJc1YHIPEd3XlMkTEzJZZSSCNqbjWDHbEuqWqpxBVc3LgmrB84z6RXNucVpjv7el2btRZbSOKoizzqCYGOE7KCh94tfGTlgiRLcHNagK+QozaavHnsiSuSe/JMxChmMQBB/itNCD59IK2K3yxSVaZ9nWMkTay6ZDElm80xlcWsyUJhVZbUoKcAu7U7qqGnKtOUbW5LRLXKTMUCVLAxnxAFIwmmgLOdneM/e9qRbEhE0CVakDulxw5g2fIE6HLnWK/ZqaoyloDgpWk6gjFQmgehTDvcL1RvtjdaVSeKjOXUt/BXibk7EbV3jMosWckNjwJXKWO6S6QrCpqEGrPUFo0yZ82zH/ADlM2RM7vETkMQZljR4rXjZUSpkksaAJCvlKU0qd9oUuj1sBuC8lialKlqwlwQSdi2etI0c2c4cJKhyFadYJquaRLkzFplpExXzM5GI6P9oE4wKE4SKZxrhdxjydUXXbLOEpazla0gAjHhr9P+oiRespKf8AwQD/AOwK96RTlkYSa51xRXmqIrpmKh39Y12y0sqvxyWstnQl81HEfajxQtq581TEy8AIIQmWAg/8quYeqczYkgVzw5kD29YkXazhzGXN/QQA5xliOX8X6ViMLKiwOWpA+8SOQQyhrqB01hWe0irKxn7RKluXLOo05QFvu4uKQpBGJmLlnb7wZKls+mr/AEaIViYo1Zh/to0IMlN7OTknJJ5hQghcd2mWStbYnASM+uUHeAB4lADbX1h+NNMK06mgp9M8oNHsI7SywqU+qGIY0zYiMrKl4iwZzuWHrG2tchS5axhHeSrRjuM+gjH2GwmarAkgKI7oJbEf4uaA7PnCp4iN02wylGVM4suviQ+NB5oyWncGuxjScCYySqZJmJV4VqsyDLV/9CoPI1EArDbEkiRawqWtFJc7KZKIySr+SORy0jTXdfk+yK4VqCVS1VTOrgVsSQKHmQ+8ZZNopXj2aVMl/wChZklu6uUtSfUF0kQC7KXmbPaxiHidCxzP3xAR6PNtqE5oWkKrQpUiuoIOR6R5r2nkCXa1FBoSlaT1/IhY3fVGU122c/tJInBUtRSynSdPX2jOXjec2UUSgtLAEYVYVJDGh7wpRstoIy5MgITOmSguTPLmZrLWaFJ1wuM3iey2OVKtKUzQjCtBY0UoN4SFHIbvyhdRS3dKuLJOO1SpgywISwSdNAT9IqzgwejihDNWL1s7NSpwUuVaZhVlLINAc2pRt26wD4FowNPAxvVynEdA/PMVjTjv0y5J9pbRiLYWzNH9miNQCmxOGL0DA9THZhGHwhsieY5iI2b5TTeo9cukbMEoQkl6hz1/ETpsYGXirUkD2iulLuVKHQZtz3rtHRgLMWIAy/uAOiUE1BAJydifzFiXMCSaqO+EDqMvzChQqp3iPR1vUu23WOrmZAg0/dIUKAIZi1F2DZVatOesNwKLCrHQ6nfekKFADTOWkOskAcsz6RjUy8a2BZyWJ+8KFCqsWsue1ybegWe1MJ6Q0mdkVAfKo6kaPn9ZbNe02w4rPakmZJFElnodK/KRppChRjZ3ptL1sSuhKR3ZChPsynKZZVhmy3zSCqh6Pt50e2nZ5PCE1HFBR4krT8pOhGx+phQojesle4A3PawUGUtSgkEqCdFYgAx2Dh40VmVL+KlS1AKaW51qTppQAZgx2FF0o1l69n5K5RWAoKahC1ULUOdCCxpGLVaFzJaCtQ4mHvZEkjfnChQcKOU6V4akMzMAxPXTeGJmgpAObUOwHLKOwo6HOkACg4Ycw37tEPAXQmYliajlChQG/9k=">
            <a:extLst>
              <a:ext uri="{FF2B5EF4-FFF2-40B4-BE49-F238E27FC236}">
                <a16:creationId xmlns:a16="http://schemas.microsoft.com/office/drawing/2014/main" id="{701FFE0D-C63D-C1E0-A30D-61C1E68A274F}"/>
              </a:ext>
            </a:extLst>
          </p:cNvPr>
          <p:cNvSpPr>
            <a:spLocks noChangeAspect="1" noChangeArrowheads="1"/>
          </p:cNvSpPr>
          <p:nvPr/>
        </p:nvSpPr>
        <p:spPr bwMode="auto">
          <a:xfrm>
            <a:off x="1730375" y="-274637"/>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hu-HU" altLang="en-US" sz="1351"/>
          </a:p>
        </p:txBody>
      </p:sp>
      <p:sp>
        <p:nvSpPr>
          <p:cNvPr id="6152" name="AutoShape 4" descr="data:image/jpeg;base64,/9j/4AAQSkZJRgABAQAAAQABAAD/2wCEAAkGBhMSERUUExQVFRUWFRcaFhcYGBodGBwaGBocHBweHh0eICkeHBojHBoXHy8iIycqLCwsFx8xNTAqNyYrLCkBCQoKDgwOGg8PFywcHyQvLCkpLCwsLCwtKSw0LC4sKSwpKSwsLCkpLCwsKSwpLCwsKSksKSwsLCksLCksLCkpKf/AABEIAHgAoAMBIgACEQEDEQH/xAAbAAABBQEBAAAAAAAAAAAAAAAFAAIDBAYBB//EADgQAAECAwYDBgYCAQQDAAAAAAECEQADIQQFEjFBURNhcQYiMoGRoRRCscHh8FLRIzNicvE0c4L/xAAYAQADAQEAAAAAAAAAAAAAAAAAAQIDBP/EACERAQEAAgICAwADAAAAAAAAAAABAhEDIRIxE0FRIjJh/9oADAMBAAIRAxEAPwAL8by944bb0ikw3hMI7POfrn8b+Lhthhptp/RFcNsY55RPyQ/CrHxh5xw2s7xFhOwjpB1hfJD+OnfEk6mO8SI/WFTnC+T/AA/jSgROmwLOYbrEdktYlKCwAW3+v0g7dsiZNUCFh28IFMoV5dNMODLP+oHaLGU5v1EVjMLU9Y1l53dMTnhfX/d/UZm13eqUsssFKqh8x5Qvkt9DLhuH9ogQVax0gx2v6I51eJ8r+l4wmO8NpvHcLxzhwjNKRCeHFOkIyxAERUNiYXl7xIEpjjD9MASCVyPrDsDbQHRZ8QfiTA/OGzZBLd5S9DVvw0ICotqCWC0vy3ifDzgILIh/CzZEa9YvieojwuA0AWZ6sKVKZ8IJZ82jibRLISpwyg4L/tRAu3T1mWpq7g+7dIoXPa80EtmUn6j7+sVMdzY20s6aEpxEsPasITA7dIoS3Ld9xptDpdT94kBl8XqRPw/KkCg1esaq4r8CUpJWK1G/vlHnl6TVcdRyIIw/Y1glc0g/EyxOWkgqViBVl3TnoByeJydfBlcenpFuvHGkKCsSQHFXjNXxe6cTqDhgCdYo3Tcs6UnifEJKXHcSsKUS9UmWe8Dzy6xEuyrmTVjCGIFVGoqQcg2JwKfmDC6q+ffJjOtLqbQlacz1GYjsu1YQzKVzLPFYS2JDVZix1hYT18o0rgWfjy/hbqYRtY/TFRUsvlDGNHaEFw2wbQ34qlExDw9dIjFoClYQH6CkAWDajC+KfeKwnAthydjSsNVMW7YWG7wBOtY3jnHD5GKc1YJZjXKJJUpWwZszm8BplzAWzDc4jM47iuQO8NSgpVhK/b77Q6X3RmFbUgI5SiQ3KAVnVhWKOxYj2MHpctWYS400gLeEtpqgzOXbrWLw/AMqmYfs0OSaAl6whZia/wDUORZVEu76DM/iIAJfdjzmaBg2eucCpUklYSxJLUGbZ/SNHfgRLlqSokrVkH15jQCAt22xEslSpYmbYjQb01iMm2HfsXF0TgviIQZKQkMMQU52BH0MOtt+znEpAFSF4g+IlmId/C8Ntna6ZNCUS5aZQyZL5mntGisFllGVKWDRSKEivd7pY7uIUa8mUk/iGS5axUs5ziREtRzPpBUolDcn90hxtrUSAAMqVjRyApkq3PpCFnU9B0/WghaFqUqrtSjtHJihlAFSdYyE1NdgTSIxIyYNuRF0EbQiGOv1gCqiUwbyzb2EIy2iwqZyhFT7coAoyZbguH6U946lCnAApvqOsWkJauXSH422+8I1RNkLPQq0pz1iUWMuCTlmMhFhAfSscWl9z5wA3gjUnoDAbtFL/wAiSzOn6H8iDfEbfpnFO+7I8uWvEHMzDhcYgCMyHcVAisbqjTTXFZZhQCGSgjxGvoP7gD2/E+WRw5quG3eQCxBGZLM6S46RrLkm4ZCPNvXT3gf2msUy2SVIl4eIgg96mJJ2Oh02NY58s751vjhPGPJiYQMGL5uDgSpK8QJmJVjQSnEhSVEEEAuxZwWgZZbPjWEvhBNVFyANy1Wi9p1oV7N2DGsqPykBPVVPYfWPUux1zJmWZaJiRhE+cUD+ICyKbDOM12I7PiUornkAI7zAvibUbuMoO2O8lJQmUla5SmK1KQAQFLJUQoEEEd406Rlnfxv46k27efZFST/iO/dLex184ATpCkKwqdJGh/axprtvC28UotJRMllLy5qEhNRooZhx9M4tXuuXMRhWBV8J2pvmIMeSzq9s8uOX0xYzzhqwNTDJqWdyaFqlojodB5x0udL8QAGzEcRM2HvDENy8hDyjl6wAzi8hnvHTPT+5xxSQzMfaIOIxqk9WgJcKau1faGYxoT6fiHJtjED+qQxVtqaA+kJSVNRRz+8ok4J+b7tFVNuLtpn194cSTnlDI+3LCUYnOYHKpaHTrokGVInykMqYpL1JGSiabuBBS67txJ74dJqQRzcRdTdgKJaUJZKFrUQGYO7D3p0jKZbzjXx1hQOZfy7KvBPS8hf+mtIqk6+bh4fO7QqQ04cM4KulVJss0UMOhFCxqCIB9ureo4JfewZglLA9Drv5wO7LonKXhlhWE5mjClM6eWoeJs3utMbr+KO13MpSONLWmdiUeIlAViQVVDuKvWopSDPZrs/KmJUtEwg0ZWZlnULRkuWrJx6CDN1TMClFKCpChhmAFAWhQOqP6ilft3TLLMFsspZJqsDIE5kj+J1Gh9p3vo9RLNttoscvDNSlaCcKMJxZ6IV4g+ygeukRjtZPkqwWmXwwa0TU+bsdnG0F7svmVaTKnhgZZInSjUALYCYj/iQPInzP2ufZsJSooH+xQBQ/Q09Im39iguTfUtUsTEKBRryap84oybSZ8xkEqlnvA6BKqkdXceRjJ22eLLap6AP8a6pAyZTEEDJgXHrC7P2y1FHCsxUHUp2TRt1KOWZoN/V+P2W2gt5SFliPTakQg1cJO2kI3SZKQlTkk1JLkls/oGitNtKgWAIZvP8AMb4dxzZzVWEkvQerwik6t6vFVU9ebvyZoSp62cMfRv7i0rOMDUEDkH/uI0zku7jNsq/3ECptSSRTTX2iMTDWqa5UMBJylOYL+cTJTsAx1asMdvlHlCROamUBpOFlUDXJomkTApeAMpYzGTCjEliADluYqsNSR++kZa8rQtMyYhyxW55/xJ6CJy9Kx99vS7Vb8KADwknG3iUQwBJagcwIstltMniWiQpSgS4lpZaDqclFQ1anKMcq/pqily4Q4SFMaHN99oNXL2sAZAsqCquFUsqQoa6FmG8ZyajpmU+2fvOetasSgUpUVFCHLJc1YHIPEd3XlMkTEzJZZSSCNqbjWDHbEuqWqpxBVc3LgmrB84z6RXNucVpjv7el2btRZbSOKoizzqCYGOE7KCh94tfGTlgiRLcHNagK+QozaavHnsiSuSe/JMxChmMQBB/itNCD59IK2K3yxSVaZ9nWMkTay6ZDElm80xlcWsyUJhVZbUoKcAu7U7qqGnKtOUbW5LRLXKTMUCVLAxnxAFIwmmgLOdneM/e9qRbEhE0CVakDulxw5g2fIE6HLnWK/ZqaoyloDgpWk6gjFQmgehTDvcL1RvtjdaVSeKjOXUt/BXibk7EbV3jMosWckNjwJXKWO6S6QrCpqEGrPUFo0yZ82zH/ADlM2RM7vETkMQZljR4rXjZUSpkksaAJCvlKU0qd9oUuj1sBuC8lialKlqwlwQSdi2etI0c2c4cJKhyFadYJquaRLkzFplpExXzM5GI6P9oE4wKE4SKZxrhdxjydUXXbLOEpazla0gAjHhr9P+oiRespKf8AwQD/AOwK96RTlkYSa51xRXmqIrpmKh39Y12y0sqvxyWstnQl81HEfajxQtq581TEy8AIIQmWAg/8quYeqczYkgVzw5kD29YkXazhzGXN/QQA5xliOX8X6ViMLKiwOWpA+8SOQQyhrqB01hWe0irKxn7RKluXLOo05QFvu4uKQpBGJmLlnb7wZKls+mr/AEaIViYo1Zh/to0IMlN7OTknJJ5hQghcd2mWStbYnASM+uUHeAB4lADbX1h+NNMK06mgp9M8oNHsI7SywqU+qGIY0zYiMrKl4iwZzuWHrG2tchS5axhHeSrRjuM+gjH2GwmarAkgKI7oJbEf4uaA7PnCp4iN02wylGVM4suviQ+NB5oyWncGuxjScCYySqZJmJV4VqsyDLV/9CoPI1EArDbEkiRawqWtFJc7KZKIySr+SORy0jTXdfk+yK4VqCVS1VTOrgVsSQKHmQ+8ZZNopXj2aVMl/wChZklu6uUtSfUF0kQC7KXmbPaxiHidCxzP3xAR6PNtqE5oWkKrQpUiuoIOR6R5r2nkCXa1FBoSlaT1/IhY3fVGU122c/tJInBUtRSynSdPX2jOXjec2UUSgtLAEYVYVJDGh7wpRstoIy5MgITOmSguTPLmZrLWaFJ1wuM3iey2OVKtKUzQjCtBY0UoN4SFHIbvyhdRS3dKuLJOO1SpgywISwSdNAT9IqzgwejihDNWL1s7NSpwUuVaZhVlLINAc2pRt26wD4FowNPAxvVynEdA/PMVjTjv0y5J9pbRiLYWzNH9miNQCmxOGL0DA9THZhGHwhsieY5iI2b5TTeo9cukbMEoQkl6hz1/ETpsYGXirUkD2iulLuVKHQZtz3rtHRgLMWIAy/uAOiUE1BAJydifzFiXMCSaqO+EDqMvzChQqp3iPR1vUu23WOrmZAg0/dIUKAIZi1F2DZVatOesNwKLCrHQ6nfekKFADTOWkOskAcsz6RjUy8a2BZyWJ+8KFCqsWsue1ybegWe1MJ6Q0mdkVAfKo6kaPn9ZbNe02w4rPakmZJFElnodK/KRppChRjZ3ptL1sSuhKR3ZChPsynKZZVhmy3zSCqh6Pt50e2nZ5PCE1HFBR4krT8pOhGx+phQojesle4A3PawUGUtSgkEqCdFYgAx2Dh40VmVL+KlS1AKaW51qTppQAZgx2FF0o1l69n5K5RWAoKahC1ULUOdCCxpGLVaFzJaCtQ4mHvZEkjfnChQcKOU6V4akMzMAxPXTeGJmgpAObUOwHLKOwo6HOkACg4Ycw37tEPAXQmYliajlChQG/9k=">
            <a:extLst>
              <a:ext uri="{FF2B5EF4-FFF2-40B4-BE49-F238E27FC236}">
                <a16:creationId xmlns:a16="http://schemas.microsoft.com/office/drawing/2014/main" id="{44B43DA5-5917-D695-AB91-1C7C97A27D52}"/>
              </a:ext>
            </a:extLst>
          </p:cNvPr>
          <p:cNvSpPr>
            <a:spLocks noChangeAspect="1" noChangeArrowheads="1"/>
          </p:cNvSpPr>
          <p:nvPr/>
        </p:nvSpPr>
        <p:spPr bwMode="auto">
          <a:xfrm>
            <a:off x="1730375" y="-274637"/>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hu-HU" altLang="en-US" sz="135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anim calcmode="lin" valueType="num">
                                      <p:cBhvr additive="base">
                                        <p:cTn id="7" dur="500" fill="hold"/>
                                        <p:tgtEl>
                                          <p:spTgt spid="78853"/>
                                        </p:tgtEl>
                                        <p:attrNameLst>
                                          <p:attrName>ppt_x</p:attrName>
                                        </p:attrNameLst>
                                      </p:cBhvr>
                                      <p:tavLst>
                                        <p:tav tm="0">
                                          <p:val>
                                            <p:strVal val="0-#ppt_w/2"/>
                                          </p:val>
                                        </p:tav>
                                        <p:tav tm="100000">
                                          <p:val>
                                            <p:strVal val="#ppt_x"/>
                                          </p:val>
                                        </p:tav>
                                      </p:tavLst>
                                    </p:anim>
                                    <p:anim calcmode="lin" valueType="num">
                                      <p:cBhvr additive="base">
                                        <p:cTn id="8"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CE97A5-9456-B27C-FE62-4B405E43C56F}"/>
              </a:ext>
            </a:extLst>
          </p:cNvPr>
          <p:cNvSpPr>
            <a:spLocks noGrp="1"/>
          </p:cNvSpPr>
          <p:nvPr>
            <p:ph type="title"/>
          </p:nvPr>
        </p:nvSpPr>
        <p:spPr/>
        <p:txBody>
          <a:bodyPr/>
          <a:lstStyle/>
          <a:p>
            <a:r>
              <a:rPr lang="hu-HU" dirty="0" err="1"/>
              <a:t>Component</a:t>
            </a:r>
            <a:r>
              <a:rPr lang="hu-HU" dirty="0"/>
              <a:t> </a:t>
            </a:r>
            <a:r>
              <a:rPr lang="hu-HU" dirty="0" err="1"/>
              <a:t>functions</a:t>
            </a:r>
            <a:r>
              <a:rPr lang="hu-HU" dirty="0"/>
              <a:t> and </a:t>
            </a:r>
            <a:r>
              <a:rPr lang="hu-HU" dirty="0" err="1"/>
              <a:t>the</a:t>
            </a:r>
            <a:r>
              <a:rPr lang="hu-HU" dirty="0"/>
              <a:t> </a:t>
            </a:r>
            <a:r>
              <a:rPr lang="hu-HU" dirty="0" err="1"/>
              <a:t>task</a:t>
            </a:r>
            <a:endParaRPr lang="hu-HU" dirty="0"/>
          </a:p>
        </p:txBody>
      </p:sp>
      <p:sp>
        <p:nvSpPr>
          <p:cNvPr id="3" name="Tartalom helye 2">
            <a:extLst>
              <a:ext uri="{FF2B5EF4-FFF2-40B4-BE49-F238E27FC236}">
                <a16:creationId xmlns:a16="http://schemas.microsoft.com/office/drawing/2014/main" id="{CC6861A4-7691-566B-3A7A-21AACB0373A7}"/>
              </a:ext>
            </a:extLst>
          </p:cNvPr>
          <p:cNvSpPr>
            <a:spLocks noGrp="1"/>
          </p:cNvSpPr>
          <p:nvPr>
            <p:ph idx="1"/>
          </p:nvPr>
        </p:nvSpPr>
        <p:spPr>
          <a:xfrm>
            <a:off x="452154" y="1471782"/>
            <a:ext cx="4793241" cy="4369037"/>
          </a:xfrm>
        </p:spPr>
        <p:txBody>
          <a:bodyPr>
            <a:normAutofit lnSpcReduction="10000"/>
          </a:bodyPr>
          <a:lstStyle/>
          <a:p>
            <a:r>
              <a:rPr lang="hu-HU" dirty="0" err="1"/>
              <a:t>Only</a:t>
            </a:r>
            <a:r>
              <a:rPr lang="hu-HU" dirty="0"/>
              <a:t> </a:t>
            </a:r>
            <a:r>
              <a:rPr lang="hu-HU" dirty="0" err="1"/>
              <a:t>high-school</a:t>
            </a:r>
            <a:r>
              <a:rPr lang="hu-HU" dirty="0"/>
              <a:t> </a:t>
            </a:r>
            <a:r>
              <a:rPr lang="hu-HU" dirty="0" err="1"/>
              <a:t>mathematics</a:t>
            </a:r>
            <a:r>
              <a:rPr lang="hu-HU" dirty="0"/>
              <a:t> is </a:t>
            </a:r>
            <a:r>
              <a:rPr lang="hu-HU" dirty="0" err="1"/>
              <a:t>provided</a:t>
            </a:r>
            <a:r>
              <a:rPr lang="hu-HU" dirty="0"/>
              <a:t>!</a:t>
            </a:r>
          </a:p>
          <a:p>
            <a:pPr marL="457189" indent="-457189">
              <a:buFont typeface="+mj-lt"/>
              <a:buAutoNum type="arabicPeriod"/>
            </a:pPr>
            <a:r>
              <a:rPr lang="hu-HU" dirty="0" err="1"/>
              <a:t>Setup</a:t>
            </a:r>
            <a:endParaRPr lang="hu-HU" dirty="0"/>
          </a:p>
          <a:p>
            <a:pPr marL="457189" indent="-457189">
              <a:buFont typeface="+mj-lt"/>
              <a:buAutoNum type="arabicPeriod"/>
            </a:pPr>
            <a:r>
              <a:rPr lang="hu-HU" dirty="0" err="1"/>
              <a:t>Predict</a:t>
            </a:r>
            <a:r>
              <a:rPr lang="hu-HU" dirty="0"/>
              <a:t> </a:t>
            </a:r>
          </a:p>
          <a:p>
            <a:pPr marL="457189" indent="-457189">
              <a:buFont typeface="+mj-lt"/>
              <a:buAutoNum type="arabicPeriod"/>
            </a:pPr>
            <a:r>
              <a:rPr lang="hu-HU" dirty="0" err="1"/>
              <a:t>Learn</a:t>
            </a:r>
            <a:endParaRPr lang="hu-HU" dirty="0"/>
          </a:p>
          <a:p>
            <a:pPr marL="380990" indent="-380990"/>
            <a:r>
              <a:rPr lang="hu-HU" dirty="0" err="1"/>
              <a:t>Culling</a:t>
            </a:r>
            <a:r>
              <a:rPr lang="hu-HU" dirty="0"/>
              <a:t> of </a:t>
            </a:r>
            <a:r>
              <a:rPr lang="hu-HU" dirty="0" err="1"/>
              <a:t>functionally</a:t>
            </a:r>
            <a:r>
              <a:rPr lang="hu-HU" dirty="0"/>
              <a:t> </a:t>
            </a:r>
            <a:r>
              <a:rPr lang="hu-HU" dirty="0" err="1"/>
              <a:t>identical</a:t>
            </a:r>
            <a:r>
              <a:rPr lang="hu-HU" dirty="0"/>
              <a:t> and </a:t>
            </a:r>
            <a:r>
              <a:rPr lang="hu-HU" dirty="0" err="1"/>
              <a:t>useless</a:t>
            </a:r>
            <a:r>
              <a:rPr lang="hu-HU" dirty="0"/>
              <a:t> </a:t>
            </a:r>
            <a:r>
              <a:rPr lang="hu-HU" dirty="0" err="1"/>
              <a:t>algorithms</a:t>
            </a:r>
            <a:endParaRPr lang="hu-HU" dirty="0"/>
          </a:p>
          <a:p>
            <a:pPr marL="380990" indent="-380990"/>
            <a:r>
              <a:rPr lang="hu-HU" dirty="0" err="1"/>
              <a:t>Tournament</a:t>
            </a:r>
            <a:r>
              <a:rPr lang="hu-HU" dirty="0"/>
              <a:t> </a:t>
            </a:r>
            <a:r>
              <a:rPr lang="hu-HU" dirty="0" err="1"/>
              <a:t>selection</a:t>
            </a:r>
            <a:endParaRPr lang="hu-HU" dirty="0"/>
          </a:p>
          <a:p>
            <a:pPr marL="380990" indent="-380990"/>
            <a:r>
              <a:rPr lang="hu-HU" dirty="0" err="1"/>
              <a:t>Migration</a:t>
            </a:r>
            <a:endParaRPr lang="hu-HU" dirty="0"/>
          </a:p>
        </p:txBody>
      </p:sp>
      <p:sp>
        <p:nvSpPr>
          <p:cNvPr id="4" name="Dia számának helye 3">
            <a:extLst>
              <a:ext uri="{FF2B5EF4-FFF2-40B4-BE49-F238E27FC236}">
                <a16:creationId xmlns:a16="http://schemas.microsoft.com/office/drawing/2014/main" id="{F3386C84-E586-66ED-7708-B990A9262969}"/>
              </a:ext>
            </a:extLst>
          </p:cNvPr>
          <p:cNvSpPr>
            <a:spLocks noGrp="1"/>
          </p:cNvSpPr>
          <p:nvPr>
            <p:ph type="sldNum" sz="quarter" idx="12"/>
          </p:nvPr>
        </p:nvSpPr>
        <p:spPr/>
        <p:txBody>
          <a:bodyPr/>
          <a:lstStyle/>
          <a:p>
            <a:fld id="{FD7096EC-A894-4F47-929A-65581C0900F7}" type="slidenum">
              <a:rPr lang="en-US" smtClean="0"/>
              <a:pPr/>
              <a:t>28</a:t>
            </a:fld>
            <a:endParaRPr lang="en-US" dirty="0"/>
          </a:p>
        </p:txBody>
      </p:sp>
      <p:pic>
        <p:nvPicPr>
          <p:cNvPr id="8" name="Kép 7">
            <a:extLst>
              <a:ext uri="{FF2B5EF4-FFF2-40B4-BE49-F238E27FC236}">
                <a16:creationId xmlns:a16="http://schemas.microsoft.com/office/drawing/2014/main" id="{70FDDC04-D4E0-7E2E-5CD9-4221F90505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8931" y="1546755"/>
            <a:ext cx="5998460" cy="4605629"/>
          </a:xfrm>
          <a:prstGeom prst="rect">
            <a:avLst/>
          </a:prstGeom>
        </p:spPr>
      </p:pic>
    </p:spTree>
    <p:extLst>
      <p:ext uri="{BB962C8B-B14F-4D97-AF65-F5344CB8AC3E}">
        <p14:creationId xmlns:p14="http://schemas.microsoft.com/office/powerpoint/2010/main" val="1788708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0A1CB528-B2AC-9B25-F5C9-E2B989C2C74C}"/>
              </a:ext>
            </a:extLst>
          </p:cNvPr>
          <p:cNvSpPr>
            <a:spLocks noGrp="1"/>
          </p:cNvSpPr>
          <p:nvPr>
            <p:ph type="title"/>
          </p:nvPr>
        </p:nvSpPr>
        <p:spPr/>
        <p:txBody>
          <a:bodyPr/>
          <a:lstStyle/>
          <a:p>
            <a:r>
              <a:rPr lang="hu-HU" dirty="0" err="1"/>
              <a:t>Evolvable</a:t>
            </a:r>
            <a:r>
              <a:rPr lang="hu-HU" dirty="0"/>
              <a:t> AI</a:t>
            </a:r>
          </a:p>
        </p:txBody>
      </p:sp>
      <p:pic>
        <p:nvPicPr>
          <p:cNvPr id="7" name="Tartalom helye 6">
            <a:extLst>
              <a:ext uri="{FF2B5EF4-FFF2-40B4-BE49-F238E27FC236}">
                <a16:creationId xmlns:a16="http://schemas.microsoft.com/office/drawing/2014/main" id="{0BDD44B7-AB17-2ABB-06B3-48C6BC243F4F}"/>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13817" y="1123760"/>
            <a:ext cx="4713360" cy="4585627"/>
          </a:xfrm>
        </p:spPr>
      </p:pic>
      <p:pic>
        <p:nvPicPr>
          <p:cNvPr id="10" name="Tartalom helye 9">
            <a:extLst>
              <a:ext uri="{FF2B5EF4-FFF2-40B4-BE49-F238E27FC236}">
                <a16:creationId xmlns:a16="http://schemas.microsoft.com/office/drawing/2014/main" id="{6A6537AD-0B87-7A66-6961-8D12D0DEC30C}"/>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095999" y="404284"/>
            <a:ext cx="5095164" cy="5268373"/>
          </a:xfrm>
        </p:spPr>
      </p:pic>
      <p:sp>
        <p:nvSpPr>
          <p:cNvPr id="3" name="Slide Number Placeholder 2">
            <a:extLst>
              <a:ext uri="{FF2B5EF4-FFF2-40B4-BE49-F238E27FC236}">
                <a16:creationId xmlns:a16="http://schemas.microsoft.com/office/drawing/2014/main" id="{71E395EB-F253-8461-FED7-34874DC60412}"/>
              </a:ext>
            </a:extLst>
          </p:cNvPr>
          <p:cNvSpPr>
            <a:spLocks noGrp="1"/>
          </p:cNvSpPr>
          <p:nvPr>
            <p:ph type="sldNum" sz="quarter" idx="12"/>
          </p:nvPr>
        </p:nvSpPr>
        <p:spPr/>
        <p:txBody>
          <a:bodyPr/>
          <a:lstStyle/>
          <a:p>
            <a:fld id="{FD7096EC-A894-4F47-929A-65581C0900F7}" type="slidenum">
              <a:rPr lang="en-US" smtClean="0"/>
              <a:pPr/>
              <a:t>29</a:t>
            </a:fld>
            <a:endParaRPr lang="en-US" dirty="0"/>
          </a:p>
        </p:txBody>
      </p:sp>
      <p:sp>
        <p:nvSpPr>
          <p:cNvPr id="14" name="Szövegdoboz 13">
            <a:extLst>
              <a:ext uri="{FF2B5EF4-FFF2-40B4-BE49-F238E27FC236}">
                <a16:creationId xmlns:a16="http://schemas.microsoft.com/office/drawing/2014/main" id="{680196C2-F190-D03C-52F8-84D52F763241}"/>
              </a:ext>
            </a:extLst>
          </p:cNvPr>
          <p:cNvSpPr txBox="1"/>
          <p:nvPr/>
        </p:nvSpPr>
        <p:spPr>
          <a:xfrm>
            <a:off x="567992" y="5730883"/>
            <a:ext cx="8843749" cy="1001108"/>
          </a:xfrm>
          <a:prstGeom prst="rect">
            <a:avLst/>
          </a:prstGeom>
          <a:noFill/>
        </p:spPr>
        <p:txBody>
          <a:bodyPr wrap="square">
            <a:spAutoFit/>
          </a:bodyPr>
          <a:lstStyle/>
          <a:p>
            <a:pPr>
              <a:lnSpc>
                <a:spcPct val="107000"/>
              </a:lnSpc>
              <a:spcAft>
                <a:spcPts val="1067"/>
              </a:spcAft>
            </a:pPr>
            <a:r>
              <a:rPr lang="hu-HU" sz="1867" kern="100" dirty="0">
                <a:latin typeface="Calibri" panose="020F0502020204030204" pitchFamily="34" charset="0"/>
                <a:ea typeface="Calibri" panose="020F0502020204030204" pitchFamily="34" charset="0"/>
                <a:cs typeface="Times New Roman" panose="02020603050405020304" pitchFamily="18" charset="0"/>
              </a:rPr>
              <a:t>Real, E., </a:t>
            </a:r>
            <a:r>
              <a:rPr lang="hu-HU" sz="1867" kern="100" dirty="0" err="1">
                <a:latin typeface="Calibri" panose="020F0502020204030204" pitchFamily="34" charset="0"/>
                <a:ea typeface="Calibri" panose="020F0502020204030204" pitchFamily="34" charset="0"/>
                <a:cs typeface="Times New Roman" panose="02020603050405020304" pitchFamily="18" charset="0"/>
              </a:rPr>
              <a:t>Liang</a:t>
            </a:r>
            <a:r>
              <a:rPr lang="hu-HU" sz="1867" kern="100" dirty="0">
                <a:latin typeface="Calibri" panose="020F0502020204030204" pitchFamily="34" charset="0"/>
                <a:ea typeface="Calibri" panose="020F0502020204030204" pitchFamily="34" charset="0"/>
                <a:cs typeface="Times New Roman" panose="02020603050405020304" pitchFamily="18" charset="0"/>
              </a:rPr>
              <a:t>, C., </a:t>
            </a:r>
            <a:r>
              <a:rPr lang="hu-HU" sz="1867" kern="100" dirty="0" err="1">
                <a:latin typeface="Calibri" panose="020F0502020204030204" pitchFamily="34" charset="0"/>
                <a:ea typeface="Calibri" panose="020F0502020204030204" pitchFamily="34" charset="0"/>
                <a:cs typeface="Times New Roman" panose="02020603050405020304" pitchFamily="18" charset="0"/>
              </a:rPr>
              <a:t>So</a:t>
            </a:r>
            <a:r>
              <a:rPr lang="hu-HU" sz="1867" kern="100" dirty="0">
                <a:latin typeface="Calibri" panose="020F0502020204030204" pitchFamily="34" charset="0"/>
                <a:ea typeface="Calibri" panose="020F0502020204030204" pitchFamily="34" charset="0"/>
                <a:cs typeface="Times New Roman" panose="02020603050405020304" pitchFamily="18" charset="0"/>
              </a:rPr>
              <a:t>, D. &amp;</a:t>
            </a:r>
            <a:r>
              <a:rPr lang="hu-HU" sz="1867" kern="100" dirty="0" err="1">
                <a:latin typeface="Calibri" panose="020F0502020204030204" pitchFamily="34" charset="0"/>
                <a:ea typeface="Calibri" panose="020F0502020204030204" pitchFamily="34" charset="0"/>
                <a:cs typeface="Times New Roman" panose="02020603050405020304" pitchFamily="18" charset="0"/>
              </a:rPr>
              <a:t>amp</a:t>
            </a:r>
            <a:r>
              <a:rPr lang="hu-HU" sz="1867" kern="100" dirty="0">
                <a:latin typeface="Calibri" panose="020F0502020204030204" pitchFamily="34" charset="0"/>
                <a:ea typeface="Calibri" panose="020F0502020204030204" pitchFamily="34" charset="0"/>
                <a:cs typeface="Times New Roman" panose="02020603050405020304" pitchFamily="18" charset="0"/>
              </a:rPr>
              <a:t>; Le, Q.. (2020). </a:t>
            </a:r>
            <a:r>
              <a:rPr lang="hu-HU" sz="1867" kern="100" dirty="0" err="1">
                <a:latin typeface="Calibri" panose="020F0502020204030204" pitchFamily="34" charset="0"/>
                <a:ea typeface="Calibri" panose="020F0502020204030204" pitchFamily="34" charset="0"/>
                <a:cs typeface="Times New Roman" panose="02020603050405020304" pitchFamily="18" charset="0"/>
              </a:rPr>
              <a:t>AutoML-Zero</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Evolving</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Machine</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Learning</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Algorithms</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From</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Scratch</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Proceedings</a:t>
            </a:r>
            <a:r>
              <a:rPr lang="hu-HU" sz="1867" kern="100" dirty="0">
                <a:latin typeface="Calibri" panose="020F0502020204030204" pitchFamily="34" charset="0"/>
                <a:ea typeface="Calibri" panose="020F0502020204030204" pitchFamily="34" charset="0"/>
                <a:cs typeface="Times New Roman" panose="02020603050405020304" pitchFamily="18" charset="0"/>
              </a:rPr>
              <a:t> of </a:t>
            </a:r>
            <a:r>
              <a:rPr lang="hu-HU" sz="1867" kern="100" dirty="0" err="1">
                <a:latin typeface="Calibri" panose="020F0502020204030204" pitchFamily="34" charset="0"/>
                <a:ea typeface="Calibri" panose="020F0502020204030204" pitchFamily="34" charset="0"/>
                <a:cs typeface="Times New Roman" panose="02020603050405020304" pitchFamily="18" charset="0"/>
              </a:rPr>
              <a:t>the</a:t>
            </a:r>
            <a:r>
              <a:rPr lang="hu-HU" sz="1867" kern="100" dirty="0">
                <a:latin typeface="Calibri" panose="020F0502020204030204" pitchFamily="34" charset="0"/>
                <a:ea typeface="Calibri" panose="020F0502020204030204" pitchFamily="34" charset="0"/>
                <a:cs typeface="Times New Roman" panose="02020603050405020304" pitchFamily="18" charset="0"/>
              </a:rPr>
              <a:t> 37th International </a:t>
            </a:r>
            <a:r>
              <a:rPr lang="hu-HU" sz="1867" kern="100" dirty="0" err="1">
                <a:latin typeface="Calibri" panose="020F0502020204030204" pitchFamily="34" charset="0"/>
                <a:ea typeface="Calibri" panose="020F0502020204030204" pitchFamily="34" charset="0"/>
                <a:cs typeface="Times New Roman" panose="02020603050405020304" pitchFamily="18" charset="0"/>
              </a:rPr>
              <a:t>Conference</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on</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Machine</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kern="100" dirty="0" err="1">
                <a:latin typeface="Calibri" panose="020F0502020204030204" pitchFamily="34" charset="0"/>
                <a:ea typeface="Calibri" panose="020F0502020204030204" pitchFamily="34" charset="0"/>
                <a:cs typeface="Times New Roman" panose="02020603050405020304" pitchFamily="18" charset="0"/>
              </a:rPr>
              <a:t>Learning</a:t>
            </a:r>
            <a:r>
              <a:rPr lang="hu-HU" sz="1867" kern="100" dirty="0">
                <a:latin typeface="Calibri" panose="020F0502020204030204" pitchFamily="34" charset="0"/>
                <a:ea typeface="Calibri" panose="020F0502020204030204" pitchFamily="34" charset="0"/>
                <a:cs typeface="Times New Roman" panose="02020603050405020304" pitchFamily="18" charset="0"/>
              </a:rPr>
              <a:t>, in </a:t>
            </a:r>
            <a:r>
              <a:rPr lang="hu-HU" sz="1867" i="1" kern="100" dirty="0" err="1">
                <a:latin typeface="Calibri" panose="020F0502020204030204" pitchFamily="34" charset="0"/>
                <a:ea typeface="Calibri" panose="020F0502020204030204" pitchFamily="34" charset="0"/>
                <a:cs typeface="Times New Roman" panose="02020603050405020304" pitchFamily="18" charset="0"/>
              </a:rPr>
              <a:t>Proceedings</a:t>
            </a:r>
            <a:r>
              <a:rPr lang="hu-HU" sz="1867" i="1" kern="100" dirty="0">
                <a:latin typeface="Calibri" panose="020F0502020204030204" pitchFamily="34" charset="0"/>
                <a:ea typeface="Calibri" panose="020F0502020204030204" pitchFamily="34" charset="0"/>
                <a:cs typeface="Times New Roman" panose="02020603050405020304" pitchFamily="18" charset="0"/>
              </a:rPr>
              <a:t> of </a:t>
            </a:r>
            <a:r>
              <a:rPr lang="hu-HU" sz="1867" i="1" kern="100" dirty="0" err="1">
                <a:latin typeface="Calibri" panose="020F0502020204030204" pitchFamily="34" charset="0"/>
                <a:ea typeface="Calibri" panose="020F0502020204030204" pitchFamily="34" charset="0"/>
                <a:cs typeface="Times New Roman" panose="02020603050405020304" pitchFamily="18" charset="0"/>
              </a:rPr>
              <a:t>Machine</a:t>
            </a:r>
            <a:r>
              <a:rPr lang="hu-HU" sz="1867" i="1" kern="100" dirty="0">
                <a:latin typeface="Calibri" panose="020F0502020204030204" pitchFamily="34" charset="0"/>
                <a:ea typeface="Calibri" panose="020F0502020204030204" pitchFamily="34" charset="0"/>
                <a:cs typeface="Times New Roman" panose="02020603050405020304" pitchFamily="18" charset="0"/>
              </a:rPr>
              <a:t> </a:t>
            </a:r>
            <a:r>
              <a:rPr lang="hu-HU" sz="1867" i="1" kern="100" dirty="0" err="1">
                <a:latin typeface="Calibri" panose="020F0502020204030204" pitchFamily="34" charset="0"/>
                <a:ea typeface="Calibri" panose="020F0502020204030204" pitchFamily="34" charset="0"/>
                <a:cs typeface="Times New Roman" panose="02020603050405020304" pitchFamily="18" charset="0"/>
              </a:rPr>
              <a:t>Learning</a:t>
            </a:r>
            <a:r>
              <a:rPr lang="hu-HU" sz="1867" i="1" kern="100" dirty="0">
                <a:latin typeface="Calibri" panose="020F0502020204030204" pitchFamily="34" charset="0"/>
                <a:ea typeface="Calibri" panose="020F0502020204030204" pitchFamily="34" charset="0"/>
                <a:cs typeface="Times New Roman" panose="02020603050405020304" pitchFamily="18" charset="0"/>
              </a:rPr>
              <a:t> Research</a:t>
            </a:r>
            <a:r>
              <a:rPr lang="hu-HU" sz="1867" kern="100" dirty="0">
                <a:latin typeface="Calibri" panose="020F0502020204030204" pitchFamily="34" charset="0"/>
                <a:ea typeface="Calibri" panose="020F0502020204030204" pitchFamily="34" charset="0"/>
                <a:cs typeface="Times New Roman" panose="02020603050405020304" pitchFamily="18" charset="0"/>
              </a:rPr>
              <a:t> </a:t>
            </a:r>
            <a:r>
              <a:rPr lang="hu-HU" sz="1867" b="1" kern="100" dirty="0">
                <a:latin typeface="Calibri" panose="020F0502020204030204" pitchFamily="34" charset="0"/>
                <a:ea typeface="Calibri" panose="020F0502020204030204" pitchFamily="34" charset="0"/>
                <a:cs typeface="Times New Roman" panose="02020603050405020304" pitchFamily="18" charset="0"/>
              </a:rPr>
              <a:t>119:</a:t>
            </a:r>
            <a:r>
              <a:rPr lang="hu-HU" sz="1867" kern="100" dirty="0">
                <a:latin typeface="Calibri" panose="020F0502020204030204" pitchFamily="34" charset="0"/>
                <a:ea typeface="Calibri" panose="020F0502020204030204" pitchFamily="34" charset="0"/>
                <a:cs typeface="Times New Roman" panose="02020603050405020304" pitchFamily="18" charset="0"/>
              </a:rPr>
              <a:t>8007-8019.</a:t>
            </a:r>
          </a:p>
        </p:txBody>
      </p:sp>
    </p:spTree>
    <p:extLst>
      <p:ext uri="{BB962C8B-B14F-4D97-AF65-F5344CB8AC3E}">
        <p14:creationId xmlns:p14="http://schemas.microsoft.com/office/powerpoint/2010/main" val="311934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A47BC2-B2CE-4784-B134-6E8D82400747}"/>
              </a:ext>
            </a:extLst>
          </p:cNvPr>
          <p:cNvSpPr>
            <a:spLocks noGrp="1"/>
          </p:cNvSpPr>
          <p:nvPr>
            <p:ph type="title"/>
          </p:nvPr>
        </p:nvSpPr>
        <p:spPr/>
        <p:txBody>
          <a:bodyPr/>
          <a:lstStyle/>
          <a:p>
            <a:pPr algn="ctr"/>
            <a:r>
              <a:rPr lang="hu-HU" dirty="0"/>
              <a:t>Medve gleccser 2012-2019</a:t>
            </a:r>
            <a:endParaRPr lang="en-GB" dirty="0"/>
          </a:p>
        </p:txBody>
      </p:sp>
      <p:pic>
        <p:nvPicPr>
          <p:cNvPr id="1028" name="Picture 4" descr="Side by side images of Bear Glacier">
            <a:extLst>
              <a:ext uri="{FF2B5EF4-FFF2-40B4-BE49-F238E27FC236}">
                <a16:creationId xmlns:a16="http://schemas.microsoft.com/office/drawing/2014/main" id="{A7AE0C6E-A790-4C2F-BA36-F9E3058C30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5154" y="1690688"/>
            <a:ext cx="11060592" cy="406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7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5B03104D-540A-F26A-2C10-1E2D9185DBC0}"/>
              </a:ext>
            </a:extLst>
          </p:cNvPr>
          <p:cNvSpPr>
            <a:spLocks noGrp="1"/>
          </p:cNvSpPr>
          <p:nvPr>
            <p:ph type="title"/>
          </p:nvPr>
        </p:nvSpPr>
        <p:spPr/>
        <p:txBody>
          <a:bodyPr/>
          <a:lstStyle/>
          <a:p>
            <a:r>
              <a:rPr lang="hu-HU" dirty="0" err="1"/>
              <a:t>Evolution</a:t>
            </a:r>
            <a:r>
              <a:rPr lang="hu-HU" dirty="0"/>
              <a:t> of </a:t>
            </a:r>
            <a:r>
              <a:rPr lang="hu-HU" dirty="0" err="1"/>
              <a:t>the</a:t>
            </a:r>
            <a:r>
              <a:rPr lang="hu-HU" dirty="0"/>
              <a:t> </a:t>
            </a:r>
            <a:r>
              <a:rPr lang="hu-HU" dirty="0" err="1"/>
              <a:t>solutions</a:t>
            </a:r>
            <a:r>
              <a:rPr lang="hu-HU" dirty="0"/>
              <a:t>: </a:t>
            </a:r>
            <a:r>
              <a:rPr lang="hu-HU" dirty="0" err="1"/>
              <a:t>decades</a:t>
            </a:r>
            <a:r>
              <a:rPr lang="hu-HU" dirty="0"/>
              <a:t> of AI </a:t>
            </a:r>
            <a:r>
              <a:rPr lang="hu-HU" dirty="0" err="1"/>
              <a:t>development</a:t>
            </a:r>
            <a:r>
              <a:rPr lang="hu-HU" dirty="0"/>
              <a:t> </a:t>
            </a:r>
            <a:r>
              <a:rPr lang="hu-HU" dirty="0" err="1"/>
              <a:t>rediscovered</a:t>
            </a:r>
            <a:r>
              <a:rPr lang="hu-HU" dirty="0"/>
              <a:t>!</a:t>
            </a:r>
          </a:p>
        </p:txBody>
      </p:sp>
      <p:pic>
        <p:nvPicPr>
          <p:cNvPr id="8" name="Tartalom helye 7">
            <a:extLst>
              <a:ext uri="{FF2B5EF4-FFF2-40B4-BE49-F238E27FC236}">
                <a16:creationId xmlns:a16="http://schemas.microsoft.com/office/drawing/2014/main" id="{FBCCAC47-F581-397E-C846-24B9B1CBA9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7553" y="1632096"/>
            <a:ext cx="8134232" cy="5225905"/>
          </a:xfrm>
        </p:spPr>
      </p:pic>
      <p:sp>
        <p:nvSpPr>
          <p:cNvPr id="4" name="Dia számának helye 3">
            <a:extLst>
              <a:ext uri="{FF2B5EF4-FFF2-40B4-BE49-F238E27FC236}">
                <a16:creationId xmlns:a16="http://schemas.microsoft.com/office/drawing/2014/main" id="{9EA6B104-2890-01F6-0BE6-B8C047538415}"/>
              </a:ext>
            </a:extLst>
          </p:cNvPr>
          <p:cNvSpPr>
            <a:spLocks noGrp="1"/>
          </p:cNvSpPr>
          <p:nvPr>
            <p:ph type="sldNum" sz="quarter" idx="12"/>
          </p:nvPr>
        </p:nvSpPr>
        <p:spPr/>
        <p:txBody>
          <a:bodyPr/>
          <a:lstStyle/>
          <a:p>
            <a:fld id="{FD7096EC-A894-4F47-929A-65581C0900F7}" type="slidenum">
              <a:rPr lang="en-US" smtClean="0"/>
              <a:pPr/>
              <a:t>30</a:t>
            </a:fld>
            <a:endParaRPr lang="en-US" dirty="0"/>
          </a:p>
        </p:txBody>
      </p:sp>
    </p:spTree>
    <p:extLst>
      <p:ext uri="{BB962C8B-B14F-4D97-AF65-F5344CB8AC3E}">
        <p14:creationId xmlns:p14="http://schemas.microsoft.com/office/powerpoint/2010/main" val="2257522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1CB23F-EF5E-1DE1-3CA0-2DAFB2FE6C76}"/>
              </a:ext>
            </a:extLst>
          </p:cNvPr>
          <p:cNvSpPr>
            <a:spLocks noGrp="1"/>
          </p:cNvSpPr>
          <p:nvPr>
            <p:ph type="title"/>
          </p:nvPr>
        </p:nvSpPr>
        <p:spPr/>
        <p:txBody>
          <a:bodyPr/>
          <a:lstStyle/>
          <a:p>
            <a:r>
              <a:rPr lang="en-GB" dirty="0"/>
              <a:t>LLM Agents can autonomously hack websites</a:t>
            </a:r>
            <a:endParaRPr lang="hu-HU" dirty="0"/>
          </a:p>
        </p:txBody>
      </p:sp>
      <p:sp>
        <p:nvSpPr>
          <p:cNvPr id="3" name="Tartalom helye 2">
            <a:extLst>
              <a:ext uri="{FF2B5EF4-FFF2-40B4-BE49-F238E27FC236}">
                <a16:creationId xmlns:a16="http://schemas.microsoft.com/office/drawing/2014/main" id="{2B8DC70C-A112-0EDE-83D2-8CA98B45DB83}"/>
              </a:ext>
            </a:extLst>
          </p:cNvPr>
          <p:cNvSpPr>
            <a:spLocks noGrp="1"/>
          </p:cNvSpPr>
          <p:nvPr>
            <p:ph sz="half" idx="1"/>
          </p:nvPr>
        </p:nvSpPr>
        <p:spPr>
          <a:xfrm>
            <a:off x="767267" y="3591849"/>
            <a:ext cx="9937215" cy="2775571"/>
          </a:xfrm>
        </p:spPr>
        <p:txBody>
          <a:bodyPr/>
          <a:lstStyle/>
          <a:p>
            <a:pPr algn="l"/>
            <a:r>
              <a:rPr lang="en-US" dirty="0">
                <a:latin typeface="NimbusRomNo9L-Regu"/>
              </a:rPr>
              <a:t>W</a:t>
            </a:r>
            <a:r>
              <a:rPr lang="en-US" sz="2400" dirty="0">
                <a:latin typeface="NimbusRomNo9L-Regu"/>
              </a:rPr>
              <a:t>ith recent advances allowing LLMs to interact with tools via function calls, read documents, and recursively </a:t>
            </a:r>
            <a:r>
              <a:rPr lang="hu-HU" sz="2400" dirty="0">
                <a:latin typeface="NimbusRomNo9L-Regu"/>
              </a:rPr>
              <a:t>prompt </a:t>
            </a:r>
            <a:r>
              <a:rPr lang="hu-HU" sz="2400" dirty="0" err="1">
                <a:latin typeface="NimbusRomNo9L-Regu"/>
              </a:rPr>
              <a:t>themselves</a:t>
            </a:r>
            <a:r>
              <a:rPr lang="en-GB" sz="2400" dirty="0">
                <a:latin typeface="NimbusRomNo9L-Regu"/>
              </a:rPr>
              <a:t>.</a:t>
            </a:r>
          </a:p>
          <a:p>
            <a:pPr algn="l"/>
            <a:r>
              <a:rPr lang="hu-HU" sz="2400" dirty="0">
                <a:latin typeface="NimbusRomNo9L-Regu"/>
              </a:rPr>
              <a:t>LLM </a:t>
            </a:r>
            <a:r>
              <a:rPr lang="hu-HU" sz="2400" dirty="0" err="1">
                <a:latin typeface="NimbusRomNo9L-Regu"/>
              </a:rPr>
              <a:t>agents</a:t>
            </a:r>
            <a:r>
              <a:rPr lang="hu-HU" sz="2400" dirty="0">
                <a:latin typeface="NimbusRomNo9L-Regu"/>
              </a:rPr>
              <a:t> </a:t>
            </a:r>
            <a:r>
              <a:rPr lang="hu-HU" sz="2400" dirty="0" err="1">
                <a:latin typeface="NimbusRomNo9L-Regu"/>
              </a:rPr>
              <a:t>can</a:t>
            </a:r>
            <a:r>
              <a:rPr lang="hu-HU" sz="2400" dirty="0">
                <a:latin typeface="NimbusRomNo9L-Regu"/>
              </a:rPr>
              <a:t> </a:t>
            </a:r>
            <a:r>
              <a:rPr lang="hu-HU" sz="2400" dirty="0" err="1">
                <a:latin typeface="NimbusRomNo9L-ReguItal"/>
              </a:rPr>
              <a:t>autonomously</a:t>
            </a:r>
            <a:r>
              <a:rPr lang="en-GB" dirty="0">
                <a:latin typeface="NimbusRomNo9L-ReguItal"/>
              </a:rPr>
              <a:t> </a:t>
            </a:r>
            <a:r>
              <a:rPr lang="en-US" sz="2400" dirty="0">
                <a:latin typeface="NimbusRomNo9L-Regu"/>
              </a:rPr>
              <a:t>hack websites, performing tasks as complex as blind database schema extraction and </a:t>
            </a:r>
            <a:r>
              <a:rPr lang="hu-HU" sz="2400" dirty="0" err="1">
                <a:solidFill>
                  <a:srgbClr val="202124"/>
                </a:solidFill>
                <a:latin typeface="Google Sans"/>
              </a:rPr>
              <a:t>Structured</a:t>
            </a:r>
            <a:r>
              <a:rPr lang="hu-HU" sz="2400" dirty="0">
                <a:solidFill>
                  <a:srgbClr val="202124"/>
                </a:solidFill>
                <a:latin typeface="Google Sans"/>
              </a:rPr>
              <a:t> </a:t>
            </a:r>
            <a:r>
              <a:rPr lang="hu-HU" sz="2400" dirty="0" err="1">
                <a:solidFill>
                  <a:srgbClr val="202124"/>
                </a:solidFill>
                <a:latin typeface="Google Sans"/>
              </a:rPr>
              <a:t>query</a:t>
            </a:r>
            <a:r>
              <a:rPr lang="hu-HU" sz="2400" dirty="0">
                <a:solidFill>
                  <a:srgbClr val="202124"/>
                </a:solidFill>
                <a:latin typeface="Google Sans"/>
              </a:rPr>
              <a:t> </a:t>
            </a:r>
            <a:r>
              <a:rPr lang="hu-HU" sz="2400" dirty="0" err="1">
                <a:solidFill>
                  <a:srgbClr val="202124"/>
                </a:solidFill>
                <a:latin typeface="Google Sans"/>
              </a:rPr>
              <a:t>language</a:t>
            </a:r>
            <a:r>
              <a:rPr lang="hu-HU" sz="2400" dirty="0">
                <a:solidFill>
                  <a:srgbClr val="202124"/>
                </a:solidFill>
                <a:latin typeface="Google Sans"/>
              </a:rPr>
              <a:t> </a:t>
            </a:r>
            <a:r>
              <a:rPr lang="hu-HU" b="0" i="0" dirty="0">
                <a:solidFill>
                  <a:srgbClr val="202124"/>
                </a:solidFill>
                <a:effectLst/>
                <a:latin typeface="Google Sans"/>
              </a:rPr>
              <a:t>(SQL) </a:t>
            </a:r>
            <a:r>
              <a:rPr lang="en-US" sz="2400" dirty="0">
                <a:latin typeface="NimbusRomNo9L-Regu"/>
              </a:rPr>
              <a:t>injections </a:t>
            </a:r>
            <a:r>
              <a:rPr lang="en-US" sz="2400" dirty="0">
                <a:latin typeface="NimbusRomNo9L-ReguItal"/>
              </a:rPr>
              <a:t>without human feedback. </a:t>
            </a:r>
          </a:p>
          <a:p>
            <a:pPr algn="l"/>
            <a:r>
              <a:rPr lang="en-US" sz="2400" dirty="0">
                <a:latin typeface="NimbusRomNo9L-Regu"/>
              </a:rPr>
              <a:t>Importantly, the agent does not need to know the vulnerability </a:t>
            </a:r>
            <a:r>
              <a:rPr lang="hu-HU" sz="2400" dirty="0" err="1">
                <a:latin typeface="NimbusRomNo9L-Regu"/>
              </a:rPr>
              <a:t>beforehand</a:t>
            </a:r>
            <a:r>
              <a:rPr lang="hu-HU" sz="2400" dirty="0">
                <a:latin typeface="NimbusRomNo9L-Regu"/>
              </a:rPr>
              <a:t>.</a:t>
            </a:r>
            <a:endParaRPr lang="hu-HU" dirty="0"/>
          </a:p>
        </p:txBody>
      </p:sp>
      <p:pic>
        <p:nvPicPr>
          <p:cNvPr id="7" name="Tartalom helye 6">
            <a:extLst>
              <a:ext uri="{FF2B5EF4-FFF2-40B4-BE49-F238E27FC236}">
                <a16:creationId xmlns:a16="http://schemas.microsoft.com/office/drawing/2014/main" id="{83B82739-BCAB-F8A1-B419-B942E639740E}"/>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2634154" y="1109377"/>
            <a:ext cx="6577876" cy="2482472"/>
          </a:xfrm>
        </p:spPr>
      </p:pic>
      <p:sp>
        <p:nvSpPr>
          <p:cNvPr id="4" name="Dia számának helye 3">
            <a:extLst>
              <a:ext uri="{FF2B5EF4-FFF2-40B4-BE49-F238E27FC236}">
                <a16:creationId xmlns:a16="http://schemas.microsoft.com/office/drawing/2014/main" id="{A895DA07-26E6-40AC-6944-D7722ECF9954}"/>
              </a:ext>
            </a:extLst>
          </p:cNvPr>
          <p:cNvSpPr>
            <a:spLocks noGrp="1"/>
          </p:cNvSpPr>
          <p:nvPr>
            <p:ph type="sldNum" sz="quarter" idx="12"/>
          </p:nvPr>
        </p:nvSpPr>
        <p:spPr/>
        <p:txBody>
          <a:bodyPr/>
          <a:lstStyle/>
          <a:p>
            <a:fld id="{FD7096EC-A894-4F47-929A-65581C0900F7}" type="slidenum">
              <a:rPr lang="en-US" smtClean="0"/>
              <a:pPr/>
              <a:t>31</a:t>
            </a:fld>
            <a:endParaRPr lang="en-US" dirty="0"/>
          </a:p>
        </p:txBody>
      </p:sp>
    </p:spTree>
    <p:extLst>
      <p:ext uri="{BB962C8B-B14F-4D97-AF65-F5344CB8AC3E}">
        <p14:creationId xmlns:p14="http://schemas.microsoft.com/office/powerpoint/2010/main" val="426430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3EF398-11D0-EDCD-1A72-223B336128D4}"/>
              </a:ext>
            </a:extLst>
          </p:cNvPr>
          <p:cNvSpPr>
            <a:spLocks noGrp="1"/>
          </p:cNvSpPr>
          <p:nvPr>
            <p:ph type="title"/>
          </p:nvPr>
        </p:nvSpPr>
        <p:spPr/>
        <p:txBody>
          <a:bodyPr/>
          <a:lstStyle/>
          <a:p>
            <a:r>
              <a:rPr lang="hu-HU" dirty="0"/>
              <a:t>MI </a:t>
            </a:r>
            <a:r>
              <a:rPr lang="hu-HU" dirty="0" err="1"/>
              <a:t>Armaggedon</a:t>
            </a:r>
            <a:r>
              <a:rPr lang="hu-HU" dirty="0"/>
              <a:t>: </a:t>
            </a:r>
            <a:r>
              <a:rPr lang="hu-HU" dirty="0" err="1"/>
              <a:t>the</a:t>
            </a:r>
            <a:r>
              <a:rPr lang="hu-HU" dirty="0"/>
              <a:t> </a:t>
            </a:r>
            <a:r>
              <a:rPr lang="hu-HU" dirty="0" err="1"/>
              <a:t>risk</a:t>
            </a:r>
            <a:r>
              <a:rPr lang="hu-HU" dirty="0"/>
              <a:t> of </a:t>
            </a:r>
            <a:r>
              <a:rPr lang="hu-HU" dirty="0" err="1"/>
              <a:t>intelligent</a:t>
            </a:r>
            <a:r>
              <a:rPr lang="hu-HU" dirty="0"/>
              <a:t> </a:t>
            </a:r>
            <a:r>
              <a:rPr lang="hu-HU" dirty="0" err="1"/>
              <a:t>viruses</a:t>
            </a:r>
            <a:endParaRPr lang="hu-HU" dirty="0"/>
          </a:p>
        </p:txBody>
      </p:sp>
      <p:sp>
        <p:nvSpPr>
          <p:cNvPr id="3" name="Tartalom helye 2">
            <a:extLst>
              <a:ext uri="{FF2B5EF4-FFF2-40B4-BE49-F238E27FC236}">
                <a16:creationId xmlns:a16="http://schemas.microsoft.com/office/drawing/2014/main" id="{8779B930-B7EA-6944-E2ED-8BA9C2162245}"/>
              </a:ext>
            </a:extLst>
          </p:cNvPr>
          <p:cNvSpPr>
            <a:spLocks noGrp="1"/>
          </p:cNvSpPr>
          <p:nvPr>
            <p:ph idx="1"/>
          </p:nvPr>
        </p:nvSpPr>
        <p:spPr>
          <a:xfrm>
            <a:off x="452154" y="1507012"/>
            <a:ext cx="11212797" cy="4503641"/>
          </a:xfrm>
        </p:spPr>
        <p:txBody>
          <a:bodyPr/>
          <a:lstStyle/>
          <a:p>
            <a:r>
              <a:rPr lang="en-US" dirty="0"/>
              <a:t>Computer viruses can sometimes modify themselves to avoid detection by anti-virus</a:t>
            </a:r>
            <a:r>
              <a:rPr lang="hu-HU" dirty="0"/>
              <a:t> </a:t>
            </a:r>
            <a:r>
              <a:rPr lang="en-US" dirty="0"/>
              <a:t>software, making them more challenging to detect</a:t>
            </a:r>
            <a:r>
              <a:rPr lang="hu-HU" dirty="0"/>
              <a:t>. </a:t>
            </a:r>
          </a:p>
          <a:p>
            <a:r>
              <a:rPr lang="en-US" dirty="0"/>
              <a:t>AI continues to advance. Its capabilities now include writing software — and that</a:t>
            </a:r>
            <a:r>
              <a:rPr lang="hu-HU" dirty="0"/>
              <a:t> </a:t>
            </a:r>
            <a:r>
              <a:rPr lang="en-US" dirty="0"/>
              <a:t>includes creating viruses</a:t>
            </a:r>
            <a:r>
              <a:rPr lang="hu-HU" dirty="0"/>
              <a:t>.</a:t>
            </a:r>
          </a:p>
          <a:p>
            <a:r>
              <a:rPr lang="en-US" dirty="0"/>
              <a:t>Any day, a stupid or malicious human could instruct an AI to</a:t>
            </a:r>
            <a:r>
              <a:rPr lang="hu-HU" dirty="0"/>
              <a:t> </a:t>
            </a:r>
            <a:r>
              <a:rPr lang="en-US" dirty="0"/>
              <a:t>develop a virus that is itself an AI.</a:t>
            </a:r>
            <a:endParaRPr lang="hu-HU" dirty="0"/>
          </a:p>
          <a:p>
            <a:r>
              <a:rPr lang="en-US" dirty="0"/>
              <a:t>This creation could in turn become the forebear of a</a:t>
            </a:r>
            <a:r>
              <a:rPr lang="hu-HU" dirty="0"/>
              <a:t> </a:t>
            </a:r>
            <a:r>
              <a:rPr lang="en-US" dirty="0"/>
              <a:t>new breed of intelligent viruses that replicate and create new improved versions of itself.</a:t>
            </a:r>
            <a:endParaRPr lang="hu-HU" dirty="0"/>
          </a:p>
          <a:p>
            <a:r>
              <a:rPr lang="en-US" i="1" dirty="0"/>
              <a:t>A self-replicating computer program that knows we want to erase it and benefits from proliferation</a:t>
            </a:r>
            <a:r>
              <a:rPr lang="hu-HU" i="1" dirty="0"/>
              <a:t> </a:t>
            </a:r>
            <a:r>
              <a:rPr lang="en-US" i="1" dirty="0"/>
              <a:t>should genuinely scare us all.</a:t>
            </a:r>
            <a:endParaRPr lang="hu-HU" i="1" dirty="0"/>
          </a:p>
        </p:txBody>
      </p:sp>
      <p:sp>
        <p:nvSpPr>
          <p:cNvPr id="4" name="Dia számának helye 3">
            <a:extLst>
              <a:ext uri="{FF2B5EF4-FFF2-40B4-BE49-F238E27FC236}">
                <a16:creationId xmlns:a16="http://schemas.microsoft.com/office/drawing/2014/main" id="{7553100D-8018-DDFF-5707-3142F1BAA91C}"/>
              </a:ext>
            </a:extLst>
          </p:cNvPr>
          <p:cNvSpPr>
            <a:spLocks noGrp="1"/>
          </p:cNvSpPr>
          <p:nvPr>
            <p:ph type="sldNum" sz="quarter" idx="12"/>
          </p:nvPr>
        </p:nvSpPr>
        <p:spPr/>
        <p:txBody>
          <a:bodyPr/>
          <a:lstStyle/>
          <a:p>
            <a:fld id="{FD7096EC-A894-4F47-929A-65581C0900F7}" type="slidenum">
              <a:rPr lang="en-US" smtClean="0"/>
              <a:pPr/>
              <a:t>32</a:t>
            </a:fld>
            <a:endParaRPr lang="en-US" dirty="0"/>
          </a:p>
        </p:txBody>
      </p:sp>
      <p:sp>
        <p:nvSpPr>
          <p:cNvPr id="6" name="Szövegdoboz 5">
            <a:extLst>
              <a:ext uri="{FF2B5EF4-FFF2-40B4-BE49-F238E27FC236}">
                <a16:creationId xmlns:a16="http://schemas.microsoft.com/office/drawing/2014/main" id="{B93D5930-F8CB-D795-C0ED-F96C36F55D19}"/>
              </a:ext>
            </a:extLst>
          </p:cNvPr>
          <p:cNvSpPr txBox="1"/>
          <p:nvPr/>
        </p:nvSpPr>
        <p:spPr>
          <a:xfrm>
            <a:off x="295371" y="6010653"/>
            <a:ext cx="9485525" cy="666977"/>
          </a:xfrm>
          <a:prstGeom prst="rect">
            <a:avLst/>
          </a:prstGeom>
          <a:noFill/>
        </p:spPr>
        <p:txBody>
          <a:bodyPr wrap="square">
            <a:spAutoFit/>
          </a:bodyPr>
          <a:lstStyle/>
          <a:p>
            <a:r>
              <a:rPr lang="hu-HU" sz="1867" dirty="0">
                <a:latin typeface="ArialMT"/>
              </a:rPr>
              <a:t>AI </a:t>
            </a:r>
            <a:r>
              <a:rPr lang="hu-HU" sz="1867" dirty="0" err="1">
                <a:latin typeface="ArialMT"/>
              </a:rPr>
              <a:t>Armageddon</a:t>
            </a:r>
            <a:r>
              <a:rPr lang="hu-HU" sz="1867" dirty="0">
                <a:latin typeface="ArialMT"/>
              </a:rPr>
              <a:t>: The </a:t>
            </a:r>
            <a:r>
              <a:rPr lang="hu-HU" sz="1867" dirty="0" err="1">
                <a:latin typeface="ArialMT"/>
              </a:rPr>
              <a:t>Risk</a:t>
            </a:r>
            <a:r>
              <a:rPr lang="hu-HU" sz="1867" dirty="0">
                <a:latin typeface="ArialMT"/>
              </a:rPr>
              <a:t> of </a:t>
            </a:r>
            <a:r>
              <a:rPr lang="hu-HU" sz="1867" dirty="0" err="1">
                <a:latin typeface="ArialMT"/>
              </a:rPr>
              <a:t>Intelligent</a:t>
            </a:r>
            <a:r>
              <a:rPr lang="hu-HU" sz="1867" dirty="0">
                <a:latin typeface="ArialMT"/>
              </a:rPr>
              <a:t> </a:t>
            </a:r>
            <a:r>
              <a:rPr lang="hu-HU" sz="1867" dirty="0" err="1">
                <a:latin typeface="ArialMT"/>
              </a:rPr>
              <a:t>Viruses</a:t>
            </a:r>
            <a:r>
              <a:rPr lang="hu-HU" sz="1867" dirty="0">
                <a:latin typeface="ArialMT"/>
              </a:rPr>
              <a:t> | </a:t>
            </a:r>
            <a:r>
              <a:rPr lang="hu-HU" sz="1867" dirty="0" err="1">
                <a:latin typeface="ArialMT"/>
              </a:rPr>
              <a:t>by</a:t>
            </a:r>
            <a:r>
              <a:rPr lang="hu-HU" sz="1867" dirty="0">
                <a:latin typeface="ArialMT"/>
              </a:rPr>
              <a:t> </a:t>
            </a:r>
            <a:r>
              <a:rPr lang="hu-HU" sz="1867" dirty="0" err="1">
                <a:latin typeface="ArialMT"/>
              </a:rPr>
              <a:t>Casper</a:t>
            </a:r>
            <a:r>
              <a:rPr lang="hu-HU" sz="1867" dirty="0">
                <a:latin typeface="ArialMT"/>
              </a:rPr>
              <a:t> </a:t>
            </a:r>
            <a:r>
              <a:rPr lang="hu-HU" sz="1867" dirty="0" err="1">
                <a:latin typeface="ArialMT"/>
              </a:rPr>
              <a:t>Skern</a:t>
            </a:r>
            <a:r>
              <a:rPr lang="hu-HU" sz="1867" dirty="0">
                <a:latin typeface="ArialMT"/>
              </a:rPr>
              <a:t> </a:t>
            </a:r>
            <a:r>
              <a:rPr lang="hu-HU" sz="1867" dirty="0" err="1">
                <a:latin typeface="ArialMT"/>
              </a:rPr>
              <a:t>Wilstrup</a:t>
            </a:r>
            <a:r>
              <a:rPr lang="hu-HU" sz="1867" dirty="0">
                <a:latin typeface="ArialMT"/>
              </a:rPr>
              <a:t> | </a:t>
            </a:r>
            <a:r>
              <a:rPr lang="hu-HU" sz="1867" dirty="0" err="1">
                <a:latin typeface="ArialMT"/>
              </a:rPr>
              <a:t>Machine</a:t>
            </a:r>
            <a:r>
              <a:rPr lang="hu-HU" sz="1867" dirty="0">
                <a:latin typeface="ArialMT"/>
              </a:rPr>
              <a:t> </a:t>
            </a:r>
            <a:r>
              <a:rPr lang="hu-HU" sz="1867" dirty="0" err="1">
                <a:latin typeface="ArialMT"/>
              </a:rPr>
              <a:t>Consciousness</a:t>
            </a:r>
            <a:r>
              <a:rPr lang="hu-HU" sz="1867" dirty="0">
                <a:latin typeface="ArialMT"/>
              </a:rPr>
              <a:t> | </a:t>
            </a:r>
            <a:r>
              <a:rPr lang="hu-HU" sz="1867" dirty="0" err="1">
                <a:latin typeface="ArialMT"/>
              </a:rPr>
              <a:t>Medium</a:t>
            </a:r>
            <a:endParaRPr lang="hu-HU" sz="2400" dirty="0"/>
          </a:p>
        </p:txBody>
      </p:sp>
    </p:spTree>
    <p:extLst>
      <p:ext uri="{BB962C8B-B14F-4D97-AF65-F5344CB8AC3E}">
        <p14:creationId xmlns:p14="http://schemas.microsoft.com/office/powerpoint/2010/main" val="3981805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752D5D-FE92-4976-8A6F-2BF3444B5CD7}"/>
              </a:ext>
            </a:extLst>
          </p:cNvPr>
          <p:cNvSpPr>
            <a:spLocks noGrp="1"/>
          </p:cNvSpPr>
          <p:nvPr>
            <p:ph type="title"/>
          </p:nvPr>
        </p:nvSpPr>
        <p:spPr/>
        <p:txBody>
          <a:bodyPr/>
          <a:lstStyle/>
          <a:p>
            <a:r>
              <a:rPr lang="hu-HU" dirty="0"/>
              <a:t>Fermi „paradoxon”: hol vannak (</a:t>
            </a:r>
            <a:r>
              <a:rPr lang="hu-HU" dirty="0" err="1"/>
              <a:t>Prantzos</a:t>
            </a:r>
            <a:r>
              <a:rPr lang="hu-HU" dirty="0"/>
              <a:t> 2020)?</a:t>
            </a:r>
            <a:endParaRPr lang="en-GB" dirty="0"/>
          </a:p>
        </p:txBody>
      </p:sp>
      <p:pic>
        <p:nvPicPr>
          <p:cNvPr id="6" name="Tartalom helye 5">
            <a:extLst>
              <a:ext uri="{FF2B5EF4-FFF2-40B4-BE49-F238E27FC236}">
                <a16:creationId xmlns:a16="http://schemas.microsoft.com/office/drawing/2014/main" id="{A648D82A-C060-4772-91FA-2C0F9A40687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04378" y="1826573"/>
            <a:ext cx="4949662" cy="4657780"/>
          </a:xfrm>
        </p:spPr>
      </p:pic>
      <p:pic>
        <p:nvPicPr>
          <p:cNvPr id="8" name="Tartalom helye 7">
            <a:extLst>
              <a:ext uri="{FF2B5EF4-FFF2-40B4-BE49-F238E27FC236}">
                <a16:creationId xmlns:a16="http://schemas.microsoft.com/office/drawing/2014/main" id="{31844D59-F7C8-4CC5-99D0-7EEF4176806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96000" y="4155463"/>
            <a:ext cx="5969247" cy="1960668"/>
          </a:xfrm>
        </p:spPr>
      </p:pic>
      <p:pic>
        <p:nvPicPr>
          <p:cNvPr id="8194" name="Picture 2" descr="Enrico Fermi, az atomkutatás Kolumbusza » Múlt-kor történelmi magazin »  Hírek">
            <a:extLst>
              <a:ext uri="{FF2B5EF4-FFF2-40B4-BE49-F238E27FC236}">
                <a16:creationId xmlns:a16="http://schemas.microsoft.com/office/drawing/2014/main" id="{717ED1D0-22A4-4901-9919-E767286E84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0248" y="1418358"/>
            <a:ext cx="3122608" cy="238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46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D00C62-EF02-47E1-B5CA-1E20ABD31199}"/>
              </a:ext>
            </a:extLst>
          </p:cNvPr>
          <p:cNvSpPr>
            <a:spLocks noGrp="1"/>
          </p:cNvSpPr>
          <p:nvPr>
            <p:ph type="title"/>
          </p:nvPr>
        </p:nvSpPr>
        <p:spPr/>
        <p:txBody>
          <a:bodyPr/>
          <a:lstStyle/>
          <a:p>
            <a:pPr algn="ctr"/>
            <a:r>
              <a:rPr lang="hu-HU" dirty="0"/>
              <a:t>Galaktikus expanzió</a:t>
            </a:r>
            <a:endParaRPr lang="en-GB" dirty="0"/>
          </a:p>
        </p:txBody>
      </p:sp>
      <p:pic>
        <p:nvPicPr>
          <p:cNvPr id="5" name="Tartalom helye 4">
            <a:extLst>
              <a:ext uri="{FF2B5EF4-FFF2-40B4-BE49-F238E27FC236}">
                <a16:creationId xmlns:a16="http://schemas.microsoft.com/office/drawing/2014/main" id="{D1A0E3EA-FC4A-4D1E-906F-4638FB46FD8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929" y="1534604"/>
            <a:ext cx="6634680" cy="4958271"/>
          </a:xfrm>
        </p:spPr>
      </p:pic>
      <p:pic>
        <p:nvPicPr>
          <p:cNvPr id="7" name="Kép 6">
            <a:extLst>
              <a:ext uri="{FF2B5EF4-FFF2-40B4-BE49-F238E27FC236}">
                <a16:creationId xmlns:a16="http://schemas.microsoft.com/office/drawing/2014/main" id="{9CE953FB-7028-4858-A63D-5673A1662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7768" y="1586063"/>
            <a:ext cx="4733177" cy="4695005"/>
          </a:xfrm>
          <a:prstGeom prst="rect">
            <a:avLst/>
          </a:prstGeom>
        </p:spPr>
      </p:pic>
    </p:spTree>
    <p:extLst>
      <p:ext uri="{BB962C8B-B14F-4D97-AF65-F5344CB8AC3E}">
        <p14:creationId xmlns:p14="http://schemas.microsoft.com/office/powerpoint/2010/main" val="1595586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462" y="6950"/>
            <a:ext cx="10515600" cy="1325563"/>
          </a:xfrm>
        </p:spPr>
        <p:txBody>
          <a:bodyPr/>
          <a:lstStyle/>
          <a:p>
            <a:pPr algn="ctr"/>
            <a:r>
              <a:rPr lang="hu-HU" dirty="0"/>
              <a:t>Pozitív átbillenés?</a:t>
            </a:r>
            <a:endParaRPr lang="en-GB"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0774" y="1629310"/>
            <a:ext cx="7398756" cy="4795222"/>
          </a:xfrm>
          <a:prstGeom prst="rect">
            <a:avLst/>
          </a:prstGeom>
        </p:spPr>
      </p:pic>
    </p:spTree>
    <p:extLst>
      <p:ext uri="{BB962C8B-B14F-4D97-AF65-F5344CB8AC3E}">
        <p14:creationId xmlns:p14="http://schemas.microsoft.com/office/powerpoint/2010/main" val="124957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pPr algn="ctr"/>
            <a:r>
              <a:rPr lang="en-GB" altLang="en-US" dirty="0" err="1"/>
              <a:t>Társadalmi-technikai</a:t>
            </a:r>
            <a:r>
              <a:rPr lang="en-GB" altLang="en-US" dirty="0"/>
              <a:t> </a:t>
            </a:r>
            <a:r>
              <a:rPr lang="en-GB" altLang="en-US" dirty="0" err="1"/>
              <a:t>változások</a:t>
            </a:r>
            <a:r>
              <a:rPr lang="en-GB" altLang="en-US" dirty="0"/>
              <a:t> </a:t>
            </a:r>
            <a:r>
              <a:rPr lang="hu-HU" altLang="en-US" dirty="0"/>
              <a:t>át</a:t>
            </a:r>
            <a:r>
              <a:rPr lang="en-GB" altLang="en-US" dirty="0" err="1"/>
              <a:t>billenése</a:t>
            </a:r>
            <a:endParaRPr lang="en-GB" altLang="en-US" dirty="0"/>
          </a:p>
        </p:txBody>
      </p:sp>
      <p:pic>
        <p:nvPicPr>
          <p:cNvPr id="9" name="Content Placeholder 8"/>
          <p:cNvPicPr>
            <a:picLocks noGrp="1" noChangeAspect="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355310" y="2518601"/>
            <a:ext cx="4038600" cy="3300412"/>
          </a:xfrm>
        </p:spPr>
      </p:pic>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041740" y="2551939"/>
            <a:ext cx="4535488" cy="3025775"/>
          </a:xfrm>
        </p:spPr>
      </p:pic>
      <p:sp>
        <p:nvSpPr>
          <p:cNvPr id="12" name="TextBox 11"/>
          <p:cNvSpPr txBox="1"/>
          <p:nvPr/>
        </p:nvSpPr>
        <p:spPr>
          <a:xfrm>
            <a:off x="3851276" y="1347485"/>
            <a:ext cx="4574586" cy="400110"/>
          </a:xfrm>
          <a:prstGeom prst="rect">
            <a:avLst/>
          </a:prstGeom>
          <a:noFill/>
        </p:spPr>
        <p:txBody>
          <a:bodyPr wrap="none">
            <a:spAutoFit/>
          </a:bodyPr>
          <a:lstStyle/>
          <a:p>
            <a:pPr>
              <a:defRPr/>
            </a:pPr>
            <a:r>
              <a:rPr lang="hu-HU" sz="2000" dirty="0">
                <a:latin typeface="Gill Sans MT" panose="020B0502020104020203" pitchFamily="34" charset="0"/>
              </a:rPr>
              <a:t>Húsvéti</a:t>
            </a:r>
            <a:r>
              <a:rPr lang="en-GB" sz="2000" dirty="0">
                <a:latin typeface="Gill Sans MT" panose="020B0502020104020203" pitchFamily="34" charset="0"/>
              </a:rPr>
              <a:t> Par</a:t>
            </a:r>
            <a:r>
              <a:rPr lang="hu-HU" sz="2000" dirty="0" err="1">
                <a:latin typeface="Gill Sans MT" panose="020B0502020104020203" pitchFamily="34" charset="0"/>
              </a:rPr>
              <a:t>ádé</a:t>
            </a:r>
            <a:r>
              <a:rPr lang="en-GB" sz="2000" dirty="0">
                <a:latin typeface="Gill Sans MT" panose="020B0502020104020203" pitchFamily="34" charset="0"/>
              </a:rPr>
              <a:t>, 5</a:t>
            </a:r>
            <a:r>
              <a:rPr lang="en-GB" sz="2000" baseline="30000" dirty="0">
                <a:latin typeface="Gill Sans MT" panose="020B0502020104020203" pitchFamily="34" charset="0"/>
              </a:rPr>
              <a:t>th</a:t>
            </a:r>
            <a:r>
              <a:rPr lang="en-GB" sz="2000" dirty="0">
                <a:latin typeface="Gill Sans MT" panose="020B0502020104020203" pitchFamily="34" charset="0"/>
              </a:rPr>
              <a:t> Avenue, New York City</a:t>
            </a:r>
          </a:p>
        </p:txBody>
      </p:sp>
      <p:sp>
        <p:nvSpPr>
          <p:cNvPr id="13" name="TextBox 12"/>
          <p:cNvSpPr txBox="1"/>
          <p:nvPr/>
        </p:nvSpPr>
        <p:spPr>
          <a:xfrm>
            <a:off x="1283997" y="2125984"/>
            <a:ext cx="2570255" cy="400110"/>
          </a:xfrm>
          <a:prstGeom prst="rect">
            <a:avLst/>
          </a:prstGeom>
          <a:noFill/>
        </p:spPr>
        <p:txBody>
          <a:bodyPr wrap="none">
            <a:spAutoFit/>
          </a:bodyPr>
          <a:lstStyle/>
          <a:p>
            <a:pPr>
              <a:defRPr/>
            </a:pPr>
            <a:r>
              <a:rPr lang="en-GB" sz="2000" dirty="0">
                <a:latin typeface="Gill Sans MT" panose="020B0502020104020203" pitchFamily="34" charset="0"/>
              </a:rPr>
              <a:t>1900: </a:t>
            </a:r>
            <a:r>
              <a:rPr lang="hu-HU" sz="2000" dirty="0">
                <a:latin typeface="Gill Sans MT" panose="020B0502020104020203" pitchFamily="34" charset="0"/>
              </a:rPr>
              <a:t> Keresd az autót!</a:t>
            </a:r>
            <a:endParaRPr lang="en-GB" sz="2000" dirty="0">
              <a:latin typeface="Gill Sans MT" panose="020B0502020104020203" pitchFamily="34" charset="0"/>
            </a:endParaRPr>
          </a:p>
        </p:txBody>
      </p:sp>
      <p:sp>
        <p:nvSpPr>
          <p:cNvPr id="14" name="TextBox 13"/>
          <p:cNvSpPr txBox="1"/>
          <p:nvPr/>
        </p:nvSpPr>
        <p:spPr>
          <a:xfrm>
            <a:off x="5955222" y="2154408"/>
            <a:ext cx="2415469" cy="400110"/>
          </a:xfrm>
          <a:prstGeom prst="rect">
            <a:avLst/>
          </a:prstGeom>
          <a:noFill/>
        </p:spPr>
        <p:txBody>
          <a:bodyPr wrap="none">
            <a:spAutoFit/>
          </a:bodyPr>
          <a:lstStyle/>
          <a:p>
            <a:pPr>
              <a:defRPr/>
            </a:pPr>
            <a:r>
              <a:rPr lang="en-GB" sz="2000" dirty="0">
                <a:latin typeface="Gill Sans MT" panose="020B0502020104020203" pitchFamily="34" charset="0"/>
              </a:rPr>
              <a:t>1913: </a:t>
            </a:r>
            <a:r>
              <a:rPr lang="hu-HU" sz="2000" dirty="0">
                <a:latin typeface="Gill Sans MT" panose="020B0502020104020203" pitchFamily="34" charset="0"/>
              </a:rPr>
              <a:t>Keresd a lovat! </a:t>
            </a:r>
            <a:endParaRPr lang="en-GB" sz="2000" dirty="0">
              <a:latin typeface="Gill Sans MT" panose="020B0502020104020203" pitchFamily="34" charset="0"/>
            </a:endParaRPr>
          </a:p>
        </p:txBody>
      </p:sp>
    </p:spTree>
    <p:extLst>
      <p:ext uri="{BB962C8B-B14F-4D97-AF65-F5344CB8AC3E}">
        <p14:creationId xmlns:p14="http://schemas.microsoft.com/office/powerpoint/2010/main" val="287626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26"/>
          <p:cNvSpPr>
            <a:spLocks noGrp="1" noChangeArrowheads="1"/>
          </p:cNvSpPr>
          <p:nvPr>
            <p:ph type="ctrTitle"/>
          </p:nvPr>
        </p:nvSpPr>
        <p:spPr>
          <a:xfrm>
            <a:off x="1554892" y="376881"/>
            <a:ext cx="8991600" cy="838200"/>
          </a:xfrm>
        </p:spPr>
        <p:txBody>
          <a:bodyPr>
            <a:normAutofit/>
          </a:bodyPr>
          <a:lstStyle/>
          <a:p>
            <a:r>
              <a:rPr lang="hu-HU" sz="4400" dirty="0">
                <a:ea typeface="ＭＳ Ｐゴシック" charset="0"/>
                <a:cs typeface="Courier"/>
              </a:rPr>
              <a:t>Együttműködni jó dolog</a:t>
            </a:r>
            <a:endParaRPr lang="en-US" sz="4400" dirty="0">
              <a:ea typeface="ＭＳ Ｐゴシック" charset="0"/>
              <a:cs typeface="Courier"/>
            </a:endParaRPr>
          </a:p>
        </p:txBody>
      </p:sp>
      <p:sp>
        <p:nvSpPr>
          <p:cNvPr id="116738" name="Rectangle 1027"/>
          <p:cNvSpPr>
            <a:spLocks noGrp="1" noChangeArrowheads="1"/>
          </p:cNvSpPr>
          <p:nvPr>
            <p:ph type="subTitle" idx="1"/>
          </p:nvPr>
        </p:nvSpPr>
        <p:spPr>
          <a:xfrm>
            <a:off x="399393" y="2175640"/>
            <a:ext cx="6521669" cy="3602421"/>
          </a:xfrm>
        </p:spPr>
        <p:txBody>
          <a:bodyPr>
            <a:normAutofit/>
          </a:bodyPr>
          <a:lstStyle/>
          <a:p>
            <a:pPr algn="l"/>
            <a:r>
              <a:rPr lang="hu-HU" sz="3200" i="1" dirty="0">
                <a:latin typeface="+mj-lt"/>
              </a:rPr>
              <a:t>Az emberiség (és az állatvilág) hosszú történelme során azok győzedelmeskedtek, akik a leghatékonyabban megtanultak együttműködni és improvizálni.</a:t>
            </a:r>
            <a:endParaRPr lang="en-US" sz="3200" i="1" dirty="0">
              <a:latin typeface="+mj-lt"/>
            </a:endParaRPr>
          </a:p>
          <a:p>
            <a:pPr lvl="4"/>
            <a:r>
              <a:rPr lang="en-US" sz="3200" i="1" dirty="0">
                <a:latin typeface="+mj-lt"/>
              </a:rPr>
              <a:t>– </a:t>
            </a:r>
            <a:r>
              <a:rPr lang="en-US" sz="3200" dirty="0">
                <a:latin typeface="+mj-lt"/>
              </a:rPr>
              <a:t>Charles Darwin</a:t>
            </a:r>
          </a:p>
        </p:txBody>
      </p:sp>
      <p:pic>
        <p:nvPicPr>
          <p:cNvPr id="7171" name="Picture 3">
            <a:extLst>
              <a:ext uri="{FF2B5EF4-FFF2-40B4-BE49-F238E27FC236}">
                <a16:creationId xmlns:a16="http://schemas.microsoft.com/office/drawing/2014/main" id="{287888EF-899F-48DA-83D3-10C36AB696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6045" y="2604976"/>
            <a:ext cx="2894714" cy="382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3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E6D974-9713-4FB7-8C3B-3A697555344A}"/>
              </a:ext>
            </a:extLst>
          </p:cNvPr>
          <p:cNvSpPr>
            <a:spLocks noGrp="1"/>
          </p:cNvSpPr>
          <p:nvPr>
            <p:ph type="title"/>
          </p:nvPr>
        </p:nvSpPr>
        <p:spPr/>
        <p:txBody>
          <a:bodyPr/>
          <a:lstStyle/>
          <a:p>
            <a:pPr algn="ctr"/>
            <a:r>
              <a:rPr lang="hu-HU" dirty="0"/>
              <a:t>Erdőpusztítás Amazóniában</a:t>
            </a:r>
            <a:endParaRPr lang="en-GB" dirty="0"/>
          </a:p>
        </p:txBody>
      </p:sp>
      <p:pic>
        <p:nvPicPr>
          <p:cNvPr id="2050" name="Picture 2" descr="‘Deforestation is still out of control,’ Carlos Souza, a researcher at Imazon said.">
            <a:extLst>
              <a:ext uri="{FF2B5EF4-FFF2-40B4-BE49-F238E27FC236}">
                <a16:creationId xmlns:a16="http://schemas.microsoft.com/office/drawing/2014/main" id="{9B5A30CF-AEB0-43A8-8FBA-B167EB1F3CB7}"/>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bwMode="auto">
          <a:xfrm>
            <a:off x="630380" y="1690687"/>
            <a:ext cx="7477125" cy="4486275"/>
          </a:xfrm>
          <a:prstGeom prst="rect">
            <a:avLst/>
          </a:prstGeom>
          <a:noFill/>
          <a:extLst>
            <a:ext uri="{909E8E84-426E-40DD-AFC4-6F175D3DCCD1}">
              <a14:hiddenFill xmlns:a14="http://schemas.microsoft.com/office/drawing/2010/main">
                <a:solidFill>
                  <a:srgbClr val="FFFFFF"/>
                </a:solidFill>
              </a14:hiddenFill>
            </a:ext>
          </a:extLst>
        </p:spPr>
      </p:pic>
      <p:sp>
        <p:nvSpPr>
          <p:cNvPr id="4" name="Tartalom helye 3">
            <a:extLst>
              <a:ext uri="{FF2B5EF4-FFF2-40B4-BE49-F238E27FC236}">
                <a16:creationId xmlns:a16="http://schemas.microsoft.com/office/drawing/2014/main" id="{9A57B8B6-CDF5-4249-8ABC-A70352C9B283}"/>
              </a:ext>
            </a:extLst>
          </p:cNvPr>
          <p:cNvSpPr>
            <a:spLocks noGrp="1"/>
          </p:cNvSpPr>
          <p:nvPr>
            <p:ph sz="half" idx="2"/>
          </p:nvPr>
        </p:nvSpPr>
        <p:spPr>
          <a:xfrm>
            <a:off x="8499764" y="2602923"/>
            <a:ext cx="2854036" cy="3574040"/>
          </a:xfrm>
        </p:spPr>
        <p:txBody>
          <a:bodyPr/>
          <a:lstStyle/>
          <a:p>
            <a:r>
              <a:rPr lang="hu-HU" dirty="0"/>
              <a:t>2020 augusztus – 2021 július</a:t>
            </a:r>
          </a:p>
          <a:p>
            <a:r>
              <a:rPr lang="hu-HU" dirty="0"/>
              <a:t>10,476 km</a:t>
            </a:r>
            <a:r>
              <a:rPr lang="hu-HU" baseline="30000" dirty="0"/>
              <a:t>2</a:t>
            </a:r>
            <a:endParaRPr lang="en-GB" baseline="30000" dirty="0"/>
          </a:p>
        </p:txBody>
      </p:sp>
    </p:spTree>
    <p:extLst>
      <p:ext uri="{BB962C8B-B14F-4D97-AF65-F5344CB8AC3E}">
        <p14:creationId xmlns:p14="http://schemas.microsoft.com/office/powerpoint/2010/main" val="34583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F5C325-5C55-46FD-BF31-3EF55DEE0529}"/>
              </a:ext>
            </a:extLst>
          </p:cNvPr>
          <p:cNvSpPr>
            <a:spLocks noGrp="1"/>
          </p:cNvSpPr>
          <p:nvPr>
            <p:ph type="title"/>
          </p:nvPr>
        </p:nvSpPr>
        <p:spPr/>
        <p:txBody>
          <a:bodyPr/>
          <a:lstStyle/>
          <a:p>
            <a:pPr algn="ctr"/>
            <a:r>
              <a:rPr lang="hu-HU" dirty="0"/>
              <a:t>Szén-dioxid szint alakulása</a:t>
            </a:r>
            <a:endParaRPr lang="en-GB" dirty="0"/>
          </a:p>
        </p:txBody>
      </p:sp>
      <p:pic>
        <p:nvPicPr>
          <p:cNvPr id="3074" name="Picture 2">
            <a:extLst>
              <a:ext uri="{FF2B5EF4-FFF2-40B4-BE49-F238E27FC236}">
                <a16:creationId xmlns:a16="http://schemas.microsoft.com/office/drawing/2014/main" id="{E25B5AC4-EC58-4226-9104-257D820D5B7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2142259" y="1619574"/>
            <a:ext cx="7907481" cy="494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2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10278A-D16B-4BFE-B4A4-B9C2E5432BB8}"/>
              </a:ext>
            </a:extLst>
          </p:cNvPr>
          <p:cNvSpPr>
            <a:spLocks noGrp="1"/>
          </p:cNvSpPr>
          <p:nvPr>
            <p:ph type="title"/>
          </p:nvPr>
        </p:nvSpPr>
        <p:spPr/>
        <p:txBody>
          <a:bodyPr/>
          <a:lstStyle/>
          <a:p>
            <a:pPr algn="ctr"/>
            <a:r>
              <a:rPr lang="hu-HU" dirty="0"/>
              <a:t>A tengerszint emelkedése</a:t>
            </a:r>
            <a:endParaRPr lang="en-GB" dirty="0"/>
          </a:p>
        </p:txBody>
      </p:sp>
      <p:pic>
        <p:nvPicPr>
          <p:cNvPr id="4102" name="Picture 6">
            <a:extLst>
              <a:ext uri="{FF2B5EF4-FFF2-40B4-BE49-F238E27FC236}">
                <a16:creationId xmlns:a16="http://schemas.microsoft.com/office/drawing/2014/main" id="{1573307E-C582-4F4A-92A0-0AED05125209}"/>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614362" y="2201411"/>
            <a:ext cx="5090247" cy="32504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C80A185-5014-4CDA-A269-5ADEA714BD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2040514"/>
            <a:ext cx="5481638" cy="323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u-HU" dirty="0"/>
              <a:t>Éghajlati átbillenési elemek</a:t>
            </a:r>
            <a:br>
              <a:rPr lang="en-GB" dirty="0"/>
            </a:br>
            <a:endParaRPr lang="en-GB" dirty="0"/>
          </a:p>
        </p:txBody>
      </p:sp>
      <p:sp>
        <p:nvSpPr>
          <p:cNvPr id="7" name="Text Box 3"/>
          <p:cNvSpPr txBox="1">
            <a:spLocks noChangeArrowheads="1"/>
          </p:cNvSpPr>
          <p:nvPr/>
        </p:nvSpPr>
        <p:spPr bwMode="auto">
          <a:xfrm>
            <a:off x="8641431" y="6338986"/>
            <a:ext cx="3172728" cy="307777"/>
          </a:xfrm>
          <a:prstGeom prst="rect">
            <a:avLst/>
          </a:prstGeom>
          <a:noFill/>
          <a:ln w="9525">
            <a:noFill/>
            <a:miter lim="800000"/>
            <a:headEnd/>
            <a:tailEnd/>
          </a:ln>
        </p:spPr>
        <p:txBody>
          <a:bodyPr wrap="none">
            <a:spAutoFit/>
          </a:bodyPr>
          <a:lstStyle/>
          <a:p>
            <a:pPr>
              <a:defRPr/>
            </a:pPr>
            <a:r>
              <a:rPr lang="en-GB" sz="1400" dirty="0">
                <a:latin typeface="Gill Sans MT" panose="020B0502020104020203" pitchFamily="34" charset="0"/>
              </a:rPr>
              <a:t>Lenton et al. (2008) </a:t>
            </a:r>
            <a:r>
              <a:rPr lang="en-GB" sz="1400" i="1" dirty="0">
                <a:latin typeface="Gill Sans MT" panose="020B0502020104020203" pitchFamily="34" charset="0"/>
              </a:rPr>
              <a:t>PNAS </a:t>
            </a:r>
            <a:r>
              <a:rPr lang="en-GB" sz="1400" dirty="0">
                <a:latin typeface="Gill Sans MT" panose="020B0502020104020203" pitchFamily="34" charset="0"/>
              </a:rPr>
              <a:t>105:1786-1793</a:t>
            </a:r>
          </a:p>
        </p:txBody>
      </p:sp>
      <p:pic>
        <p:nvPicPr>
          <p:cNvPr id="5" name="Picture 29" descr="Figur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5008" y="1079905"/>
            <a:ext cx="8263115" cy="551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4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Általános</a:t>
            </a:r>
            <a:r>
              <a:rPr lang="en-GB" dirty="0"/>
              <a:t> </a:t>
            </a:r>
            <a:r>
              <a:rPr lang="en-GB" dirty="0" err="1"/>
              <a:t>példa</a:t>
            </a:r>
            <a:r>
              <a:rPr lang="en-GB" dirty="0"/>
              <a:t> a</a:t>
            </a:r>
            <a:r>
              <a:rPr lang="hu-HU" dirty="0"/>
              <a:t>z átbillenési </a:t>
            </a:r>
            <a:r>
              <a:rPr lang="en-GB" dirty="0" err="1"/>
              <a:t>pont</a:t>
            </a:r>
            <a:r>
              <a:rPr lang="en-GB" dirty="0"/>
              <a:t> </a:t>
            </a:r>
            <a:r>
              <a:rPr lang="en-GB" dirty="0" err="1"/>
              <a:t>átlépésére</a:t>
            </a:r>
            <a:endParaRPr lang="en-GB" dirty="0"/>
          </a:p>
        </p:txBody>
      </p:sp>
      <p:pic>
        <p:nvPicPr>
          <p:cNvPr id="7" name="Picture 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bwMode="auto">
          <a:xfrm>
            <a:off x="3100138" y="1350179"/>
            <a:ext cx="5375125" cy="53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0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63084" y="481148"/>
            <a:ext cx="8274535" cy="5249437"/>
          </a:xfrm>
        </p:spPr>
      </p:pic>
      <p:sp>
        <p:nvSpPr>
          <p:cNvPr id="5" name="Text Box 3"/>
          <p:cNvSpPr txBox="1">
            <a:spLocks noChangeArrowheads="1"/>
          </p:cNvSpPr>
          <p:nvPr/>
        </p:nvSpPr>
        <p:spPr bwMode="auto">
          <a:xfrm>
            <a:off x="7487394" y="6286108"/>
            <a:ext cx="4478855" cy="307777"/>
          </a:xfrm>
          <a:prstGeom prst="rect">
            <a:avLst/>
          </a:prstGeom>
          <a:noFill/>
          <a:ln w="9525">
            <a:noFill/>
            <a:miter lim="800000"/>
            <a:headEnd/>
            <a:tailEnd/>
          </a:ln>
        </p:spPr>
        <p:txBody>
          <a:bodyPr wrap="none">
            <a:spAutoFit/>
          </a:bodyPr>
          <a:lstStyle/>
          <a:p>
            <a:pPr>
              <a:defRPr/>
            </a:pPr>
            <a:r>
              <a:rPr lang="en-GB" sz="1400" dirty="0">
                <a:latin typeface="Gill Sans MT" panose="020B0502020104020203" pitchFamily="34" charset="0"/>
              </a:rPr>
              <a:t>Schellnhuber et al. (2016) </a:t>
            </a:r>
            <a:r>
              <a:rPr lang="en-GB" sz="1400" i="1" dirty="0">
                <a:latin typeface="Gill Sans MT" panose="020B0502020104020203" pitchFamily="34" charset="0"/>
              </a:rPr>
              <a:t>Nature Climate Change </a:t>
            </a:r>
            <a:r>
              <a:rPr lang="en-GB" sz="1400" dirty="0">
                <a:latin typeface="Gill Sans MT" panose="020B0502020104020203" pitchFamily="34" charset="0"/>
              </a:rPr>
              <a:t>6: 649-653</a:t>
            </a:r>
          </a:p>
        </p:txBody>
      </p:sp>
    </p:spTree>
    <p:extLst>
      <p:ext uri="{BB962C8B-B14F-4D97-AF65-F5344CB8AC3E}">
        <p14:creationId xmlns:p14="http://schemas.microsoft.com/office/powerpoint/2010/main" val="19569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1580</Words>
  <Application>Microsoft Office PowerPoint</Application>
  <PresentationFormat>Szélesvásznú</PresentationFormat>
  <Paragraphs>143</Paragraphs>
  <Slides>37</Slides>
  <Notes>6</Notes>
  <HiddenSlides>0</HiddenSlides>
  <MMClips>0</MMClips>
  <ScaleCrop>false</ScaleCrop>
  <HeadingPairs>
    <vt:vector size="8" baseType="variant">
      <vt:variant>
        <vt:lpstr>Használt betűtípusok</vt:lpstr>
      </vt:variant>
      <vt:variant>
        <vt:i4>15</vt:i4>
      </vt:variant>
      <vt:variant>
        <vt:lpstr>Téma</vt:lpstr>
      </vt:variant>
      <vt:variant>
        <vt:i4>1</vt:i4>
      </vt:variant>
      <vt:variant>
        <vt:lpstr>Beágyazott OLE kiszolgálók</vt:lpstr>
      </vt:variant>
      <vt:variant>
        <vt:i4>1</vt:i4>
      </vt:variant>
      <vt:variant>
        <vt:lpstr>Diacímek</vt:lpstr>
      </vt:variant>
      <vt:variant>
        <vt:i4>37</vt:i4>
      </vt:variant>
    </vt:vector>
  </HeadingPairs>
  <TitlesOfParts>
    <vt:vector size="54" baseType="lpstr">
      <vt:lpstr>ＭＳ Ｐゴシック</vt:lpstr>
      <vt:lpstr>AdvOT88ac8687</vt:lpstr>
      <vt:lpstr>Arial</vt:lpstr>
      <vt:lpstr>ArialMT</vt:lpstr>
      <vt:lpstr>Avenir Next Condensed Medium</vt:lpstr>
      <vt:lpstr>Calibri</vt:lpstr>
      <vt:lpstr>Calibri Light</vt:lpstr>
      <vt:lpstr>Courier</vt:lpstr>
      <vt:lpstr>Gill Sans MT</vt:lpstr>
      <vt:lpstr>Google Sans</vt:lpstr>
      <vt:lpstr>NimbusRomNo9L-Regu</vt:lpstr>
      <vt:lpstr>NimbusRomNo9L-ReguItal</vt:lpstr>
      <vt:lpstr>Open Sans</vt:lpstr>
      <vt:lpstr>Segoe UI Historic</vt:lpstr>
      <vt:lpstr>Wingdings</vt:lpstr>
      <vt:lpstr>Office-téma</vt:lpstr>
      <vt:lpstr>Bitmap Image</vt:lpstr>
      <vt:lpstr>Az emberiség túlélésének esélyei</vt:lpstr>
      <vt:lpstr>A COVID-19 járvány és a 16 billió dolláros vírus (Custler and Summers, 2020 Nov)</vt:lpstr>
      <vt:lpstr>Medve gleccser 2012-2019</vt:lpstr>
      <vt:lpstr>Erdőpusztítás Amazóniában</vt:lpstr>
      <vt:lpstr>Szén-dioxid szint alakulása</vt:lpstr>
      <vt:lpstr>A tengerszint emelkedése</vt:lpstr>
      <vt:lpstr>Éghajlati átbillenési elemek </vt:lpstr>
      <vt:lpstr>Általános példa az átbillenési pont átlépésére</vt:lpstr>
      <vt:lpstr>PowerPoint-bemutató</vt:lpstr>
      <vt:lpstr>Elhúzódó hatások</vt:lpstr>
      <vt:lpstr>Az ökológiai lábnyom</vt:lpstr>
      <vt:lpstr>Antropogén tömeges kihalás</vt:lpstr>
      <vt:lpstr>Csökkenő fajgazdagság</vt:lpstr>
      <vt:lpstr>Méhek pusztulása</vt:lpstr>
      <vt:lpstr>Egy korai figyelmeztetés:  Charles Elton (1958)</vt:lpstr>
      <vt:lpstr>Új és visszatérő fertőző betegségek (2001) </vt:lpstr>
      <vt:lpstr>Zoonotikus  betegségek ható okai (Predict, 2015)</vt:lpstr>
      <vt:lpstr>Az éghajlatváltozás és a biológiai sokféleség csökkenése segíti az új fertőző betegségeket (EID)</vt:lpstr>
      <vt:lpstr>A DAMA protokoll:  megtalálni őket, mielőtt ők találnak meg minket</vt:lpstr>
      <vt:lpstr>Tudomány, mizinformáció és „fake news”</vt:lpstr>
      <vt:lpstr>Okok, körülmények</vt:lpstr>
      <vt:lpstr>Okok, körülmények, 2</vt:lpstr>
      <vt:lpstr>Preston-görbe</vt:lpstr>
      <vt:lpstr>Harmonikus növekedési index</vt:lpstr>
      <vt:lpstr>Fenntartható-e a kapitalizmus?</vt:lpstr>
      <vt:lpstr>An early warning</vt:lpstr>
      <vt:lpstr>Units of evolution and a tacit algorithm</vt:lpstr>
      <vt:lpstr>Component functions and the task</vt:lpstr>
      <vt:lpstr>Evolvable AI</vt:lpstr>
      <vt:lpstr>Evolution of the solutions: decades of AI development rediscovered!</vt:lpstr>
      <vt:lpstr>LLM Agents can autonomously hack websites</vt:lpstr>
      <vt:lpstr>MI Armaggedon: the risk of intelligent viruses</vt:lpstr>
      <vt:lpstr>Fermi „paradoxon”: hol vannak (Prantzos 2020)?</vt:lpstr>
      <vt:lpstr>Galaktikus expanzió</vt:lpstr>
      <vt:lpstr>Pozitív átbillenés?</vt:lpstr>
      <vt:lpstr>Társadalmi-technikai változások átbillenése</vt:lpstr>
      <vt:lpstr>Együttműködni jó dolog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Eors Szathmary</dc:creator>
  <cp:lastModifiedBy>Eörs Szathmary</cp:lastModifiedBy>
  <cp:revision>22</cp:revision>
  <dcterms:created xsi:type="dcterms:W3CDTF">2021-10-03T07:26:17Z</dcterms:created>
  <dcterms:modified xsi:type="dcterms:W3CDTF">2024-04-04T08:33:55Z</dcterms:modified>
</cp:coreProperties>
</file>